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450" r:id="rId2"/>
    <p:sldId id="708" r:id="rId3"/>
    <p:sldId id="709" r:id="rId4"/>
    <p:sldId id="712" r:id="rId5"/>
    <p:sldId id="727" r:id="rId6"/>
    <p:sldId id="726" r:id="rId7"/>
    <p:sldId id="728" r:id="rId8"/>
    <p:sldId id="729" r:id="rId9"/>
    <p:sldId id="730" r:id="rId10"/>
    <p:sldId id="713" r:id="rId11"/>
    <p:sldId id="714" r:id="rId12"/>
    <p:sldId id="715" r:id="rId13"/>
    <p:sldId id="570" r:id="rId14"/>
    <p:sldId id="575" r:id="rId15"/>
    <p:sldId id="264" r:id="rId16"/>
    <p:sldId id="265" r:id="rId17"/>
    <p:sldId id="266" r:id="rId18"/>
    <p:sldId id="267" r:id="rId19"/>
    <p:sldId id="717" r:id="rId20"/>
    <p:sldId id="718" r:id="rId21"/>
    <p:sldId id="719" r:id="rId22"/>
    <p:sldId id="720" r:id="rId23"/>
    <p:sldId id="269" r:id="rId24"/>
    <p:sldId id="721" r:id="rId25"/>
    <p:sldId id="722" r:id="rId26"/>
    <p:sldId id="723" r:id="rId27"/>
    <p:sldId id="724" r:id="rId28"/>
    <p:sldId id="578" r:id="rId29"/>
    <p:sldId id="579" r:id="rId30"/>
    <p:sldId id="580" r:id="rId31"/>
    <p:sldId id="581" r:id="rId32"/>
    <p:sldId id="582" r:id="rId33"/>
    <p:sldId id="583" r:id="rId34"/>
    <p:sldId id="584" r:id="rId35"/>
    <p:sldId id="585" r:id="rId36"/>
    <p:sldId id="586" r:id="rId37"/>
    <p:sldId id="725" r:id="rId38"/>
    <p:sldId id="710" r:id="rId39"/>
    <p:sldId id="71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3" autoAdjust="0"/>
    <p:restoredTop sz="87350" autoAdjust="0"/>
  </p:normalViewPr>
  <p:slideViewPr>
    <p:cSldViewPr snapToGrid="0" snapToObjects="1">
      <p:cViewPr varScale="1">
        <p:scale>
          <a:sx n="114" d="100"/>
          <a:sy n="114" d="100"/>
        </p:scale>
        <p:origin x="268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10/21/21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10/21/21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2605981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215884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1958544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835251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4237343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Divide and Conquer is heavily used in CAD. Modern circuit sizes are just too large to handle in flat. If you do this, it means billions of transistors at one time. You have no hope to finish it in a </a:t>
            </a:r>
            <a:r>
              <a:rPr lang="en-US" dirty="0" err="1"/>
              <a:t>reaonsable</a:t>
            </a:r>
            <a:r>
              <a:rPr lang="en-US" dirty="0"/>
              <a:t> amount of time. To give you a sense on the size, when I was working in IBM ....( explore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654361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29</a:t>
            </a:fld>
            <a:endParaRPr lang="en-US"/>
          </a:p>
        </p:txBody>
      </p:sp>
    </p:spTree>
    <p:extLst>
      <p:ext uri="{BB962C8B-B14F-4D97-AF65-F5344CB8AC3E}">
        <p14:creationId xmlns:p14="http://schemas.microsoft.com/office/powerpoint/2010/main" val="145543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36</a:t>
            </a:fld>
            <a:endParaRPr lang="en-US"/>
          </a:p>
        </p:txBody>
      </p:sp>
    </p:spTree>
    <p:extLst>
      <p:ext uri="{BB962C8B-B14F-4D97-AF65-F5344CB8AC3E}">
        <p14:creationId xmlns:p14="http://schemas.microsoft.com/office/powerpoint/2010/main" val="427581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2749560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this algorithm work</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360325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understand what recursion works, it's time to dive into divide and conquer. A normal divide and conquer algorithm has three steps: divide, recurse, and conquer.</a:t>
            </a:r>
          </a:p>
          <a:p>
            <a:endParaRPr lang="en-US" dirty="0"/>
          </a:p>
          <a:p>
            <a:r>
              <a:rPr lang="en-US" dirty="0"/>
              <a:t>Divide ...</a:t>
            </a:r>
          </a:p>
          <a:p>
            <a:r>
              <a:rPr lang="en-US" dirty="0"/>
              <a:t>Recurse: ...</a:t>
            </a:r>
          </a:p>
          <a:p>
            <a:r>
              <a:rPr lang="en-US" dirty="0"/>
              <a:t>Conquer: </a:t>
            </a:r>
          </a:p>
          <a:p>
            <a:endParaRPr lang="en-US" dirty="0"/>
          </a:p>
          <a:p>
            <a:r>
              <a:rPr lang="en-US" dirty="0"/>
              <a:t>In terms of figure, it looks like this.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105851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853043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122226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3087127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329214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99672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10/21/21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14930555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10/21/21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10/21/21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10/21/21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10/21/21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10/21/21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10/21/21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10/21/21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10/21/21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4.e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11.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oleObject" Target="../embeddings/oleObject12.bin"/><Relationship Id="rId18" Type="http://schemas.openxmlformats.org/officeDocument/2006/relationships/oleObject" Target="../embeddings/oleObject17.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oleObject" Target="../embeddings/oleObject11.bin"/><Relationship Id="rId17" Type="http://schemas.openxmlformats.org/officeDocument/2006/relationships/oleObject" Target="../embeddings/oleObject16.bin"/><Relationship Id="rId2" Type="http://schemas.openxmlformats.org/officeDocument/2006/relationships/slideLayout" Target="../slideLayouts/slideLayout11.xml"/><Relationship Id="rId16"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4.bin"/><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oleObject" Target="../embeddings/oleObject9.bin"/><Relationship Id="rId1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869795"/>
            <a:ext cx="7980533" cy="1586864"/>
          </a:xfrm>
        </p:spPr>
        <p:txBody>
          <a:bodyPr/>
          <a:lstStyle/>
          <a:p>
            <a:r>
              <a:rPr lang="en-US" sz="4800" dirty="0"/>
              <a:t>Lecture 7: Function Calls and Recursion</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DCB92B-9083-D14D-98D6-E7E99F37E8B2}"/>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C0B380A4-043C-F444-ACCD-D55F545D9253}"/>
              </a:ext>
            </a:extLst>
          </p:cNvPr>
          <p:cNvSpPr>
            <a:spLocks noGrp="1"/>
          </p:cNvSpPr>
          <p:nvPr>
            <p:ph type="title"/>
          </p:nvPr>
        </p:nvSpPr>
        <p:spPr/>
        <p:txBody>
          <a:bodyPr/>
          <a:lstStyle/>
          <a:p>
            <a:r>
              <a:rPr lang="en-US" dirty="0"/>
              <a:t>Recursive Function</a:t>
            </a:r>
          </a:p>
        </p:txBody>
      </p:sp>
      <p:sp>
        <p:nvSpPr>
          <p:cNvPr id="4" name="Content Placeholder 3">
            <a:extLst>
              <a:ext uri="{FF2B5EF4-FFF2-40B4-BE49-F238E27FC236}">
                <a16:creationId xmlns:a16="http://schemas.microsoft.com/office/drawing/2014/main" id="{A86F5E6C-0898-6543-BDD3-CB1A0ECF7E03}"/>
              </a:ext>
            </a:extLst>
          </p:cNvPr>
          <p:cNvSpPr>
            <a:spLocks noGrp="1"/>
          </p:cNvSpPr>
          <p:nvPr>
            <p:ph idx="1"/>
          </p:nvPr>
        </p:nvSpPr>
        <p:spPr>
          <a:xfrm>
            <a:off x="628650" y="1295944"/>
            <a:ext cx="7886700" cy="5216368"/>
          </a:xfrm>
        </p:spPr>
        <p:txBody>
          <a:bodyPr>
            <a:normAutofit/>
          </a:bodyPr>
          <a:lstStyle/>
          <a:p>
            <a:pPr>
              <a:lnSpc>
                <a:spcPct val="90000"/>
              </a:lnSpc>
              <a:spcBef>
                <a:spcPts val="600"/>
              </a:spcBef>
            </a:pPr>
            <a:r>
              <a:rPr lang="en-US" altLang="zh-TW" sz="2400" dirty="0">
                <a:solidFill>
                  <a:srgbClr val="000000"/>
                </a:solidFill>
                <a:latin typeface="Times New Roman" panose="02020603050405020304" pitchFamily="18" charset="0"/>
              </a:rPr>
              <a:t>A </a:t>
            </a:r>
            <a:r>
              <a:rPr lang="en-US" altLang="zh-TW" sz="2400" dirty="0">
                <a:solidFill>
                  <a:srgbClr val="0000FF"/>
                </a:solidFill>
                <a:latin typeface="Times New Roman" panose="02020603050405020304" pitchFamily="18" charset="0"/>
              </a:rPr>
              <a:t>recursive function</a:t>
            </a:r>
            <a:r>
              <a:rPr lang="en-US" altLang="zh-TW" sz="2400" dirty="0">
                <a:solidFill>
                  <a:srgbClr val="000000"/>
                </a:solidFill>
                <a:latin typeface="Times New Roman" panose="02020603050405020304" pitchFamily="18" charset="0"/>
              </a:rPr>
              <a:t> is a function that calls itself, either directly, or indirectly (through another function).</a:t>
            </a:r>
          </a:p>
          <a:p>
            <a:pPr>
              <a:lnSpc>
                <a:spcPct val="90000"/>
              </a:lnSpc>
              <a:spcBef>
                <a:spcPts val="600"/>
              </a:spcBef>
            </a:pPr>
            <a:r>
              <a:rPr lang="en-US" altLang="zh-TW" sz="2400" dirty="0">
                <a:solidFill>
                  <a:srgbClr val="000000"/>
                </a:solidFill>
                <a:latin typeface="Times New Roman" panose="02020603050405020304" pitchFamily="18" charset="0"/>
              </a:rPr>
              <a:t>The function only knows how to solve the simplest case(s), or so-called </a:t>
            </a:r>
            <a:r>
              <a:rPr lang="en-US" altLang="zh-TW" sz="2400" dirty="0">
                <a:solidFill>
                  <a:srgbClr val="0000FF"/>
                </a:solidFill>
                <a:latin typeface="Times New Roman" panose="02020603050405020304" pitchFamily="18" charset="0"/>
              </a:rPr>
              <a:t>base case(s)</a:t>
            </a:r>
            <a:r>
              <a:rPr lang="en-US" altLang="zh-TW" sz="2400" dirty="0">
                <a:solidFill>
                  <a:srgbClr val="000000"/>
                </a:solidFill>
                <a:latin typeface="Times New Roman" panose="02020603050405020304" pitchFamily="18" charset="0"/>
              </a:rPr>
              <a:t>.</a:t>
            </a:r>
          </a:p>
          <a:p>
            <a:pPr lvl="1">
              <a:lnSpc>
                <a:spcPct val="90000"/>
              </a:lnSpc>
              <a:spcBef>
                <a:spcPts val="600"/>
              </a:spcBef>
            </a:pPr>
            <a:r>
              <a:rPr lang="en-US" altLang="zh-TW" sz="2200" dirty="0">
                <a:solidFill>
                  <a:srgbClr val="000000"/>
                </a:solidFill>
                <a:latin typeface="Times New Roman" panose="02020603050405020304" pitchFamily="18" charset="0"/>
              </a:rPr>
              <a:t>If the function is called with a base case, the function simply returns a result</a:t>
            </a:r>
            <a:endParaRPr lang="en-US" altLang="zh-TW" sz="2200" dirty="0">
              <a:latin typeface="Times New Roman" panose="02020603050405020304" pitchFamily="18" charset="0"/>
              <a:cs typeface="Times New Roman" panose="02020603050405020304" pitchFamily="18" charset="0"/>
            </a:endParaRPr>
          </a:p>
          <a:p>
            <a:pPr lvl="1">
              <a:lnSpc>
                <a:spcPct val="90000"/>
              </a:lnSpc>
              <a:spcBef>
                <a:spcPts val="600"/>
              </a:spcBef>
            </a:pPr>
            <a:r>
              <a:rPr lang="en-US" altLang="zh-TW" sz="2200" dirty="0">
                <a:latin typeface="Times New Roman" panose="02020603050405020304" pitchFamily="18" charset="0"/>
                <a:cs typeface="Times New Roman" panose="02020603050405020304" pitchFamily="18" charset="0"/>
              </a:rPr>
              <a:t>For complex problem, the function divides a problem into</a:t>
            </a: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What it can do (base case)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return the result</a:t>
            </a:r>
            <a:endParaRPr lang="en-US" altLang="zh-TW" dirty="0">
              <a:latin typeface="Times New Roman" panose="02020603050405020304" pitchFamily="18" charset="0"/>
              <a:cs typeface="Times New Roman" panose="02020603050405020304" pitchFamily="18" charset="0"/>
            </a:endParaRP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What it cannot do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resemble the original problem, but be a slightly simpler or smaller version</a:t>
            </a:r>
            <a:endParaRPr lang="en-US" altLang="zh-TW" dirty="0">
              <a:latin typeface="Times New Roman" panose="02020603050405020304" pitchFamily="18" charset="0"/>
              <a:cs typeface="Times New Roman" panose="02020603050405020304" pitchFamily="18" charset="0"/>
            </a:endParaRP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The function calls a new copy of itself (</a:t>
            </a:r>
            <a:r>
              <a:rPr lang="en-US" altLang="zh-TW" dirty="0">
                <a:solidFill>
                  <a:srgbClr val="0000FF"/>
                </a:solidFill>
                <a:latin typeface="Times New Roman" panose="02020603050405020304" pitchFamily="18" charset="0"/>
                <a:cs typeface="Times New Roman" panose="02020603050405020304" pitchFamily="18" charset="0"/>
              </a:rPr>
              <a:t>recursion step</a:t>
            </a:r>
            <a:r>
              <a:rPr lang="en-US" altLang="zh-TW" dirty="0">
                <a:latin typeface="Times New Roman" panose="02020603050405020304" pitchFamily="18" charset="0"/>
                <a:cs typeface="Times New Roman" panose="02020603050405020304" pitchFamily="18" charset="0"/>
              </a:rPr>
              <a:t>) to solve the smaller problem</a:t>
            </a:r>
          </a:p>
          <a:p>
            <a:pPr lvl="1">
              <a:lnSpc>
                <a:spcPct val="90000"/>
              </a:lnSpc>
              <a:spcBef>
                <a:spcPts val="600"/>
              </a:spcBef>
            </a:pPr>
            <a:r>
              <a:rPr lang="en-US" altLang="zh-TW" sz="2200" dirty="0">
                <a:latin typeface="Times New Roman" panose="02020603050405020304" pitchFamily="18" charset="0"/>
                <a:cs typeface="Times New Roman" panose="02020603050405020304" pitchFamily="18" charset="0"/>
              </a:rPr>
              <a:t>Eventually base case gets solved</a:t>
            </a: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Gets plugged in, works its way up and solves whole problem</a:t>
            </a:r>
          </a:p>
          <a:p>
            <a:endParaRPr lang="zh-TW" altLang="en-US" dirty="0"/>
          </a:p>
        </p:txBody>
      </p:sp>
    </p:spTree>
    <p:extLst>
      <p:ext uri="{BB962C8B-B14F-4D97-AF65-F5344CB8AC3E}">
        <p14:creationId xmlns:p14="http://schemas.microsoft.com/office/powerpoint/2010/main" val="238251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normAutofit/>
          </a:bodyPr>
          <a:lstStyle/>
          <a:p>
            <a:r>
              <a:rPr lang="en-US" dirty="0"/>
              <a:t>Fibonacci Number (iterative)</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a function named ”fib" that takes a positive integer N and returns the N-</a:t>
            </a:r>
            <a:r>
              <a:rPr lang="en-US" b="0" dirty="0" err="1"/>
              <a:t>th</a:t>
            </a:r>
            <a:r>
              <a:rPr lang="en-US" b="0" dirty="0"/>
              <a:t> Fibonacci number</a:t>
            </a:r>
          </a:p>
          <a:p>
            <a:pPr marL="0" indent="0">
              <a:buNone/>
            </a:pPr>
            <a:endParaRPr lang="en-US" b="0" dirty="0"/>
          </a:p>
          <a:p>
            <a:pPr marL="0" indent="0">
              <a:buNone/>
            </a:pPr>
            <a:r>
              <a:rPr lang="en-US" b="0" dirty="0"/>
              <a:t>e.g. N=6, returns 8</a:t>
            </a:r>
          </a:p>
          <a:p>
            <a:pPr marL="0" indent="0">
              <a:buNone/>
            </a:pPr>
            <a:r>
              <a:rPr lang="en-US" b="0" dirty="0"/>
              <a:t>e.g. N=9, returns 34</a:t>
            </a:r>
          </a:p>
        </p:txBody>
      </p:sp>
      <p:pic>
        <p:nvPicPr>
          <p:cNvPr id="7" name="Picture 6">
            <a:extLst>
              <a:ext uri="{FF2B5EF4-FFF2-40B4-BE49-F238E27FC236}">
                <a16:creationId xmlns:a16="http://schemas.microsoft.com/office/drawing/2014/main" id="{A29F8A02-59F6-2549-B126-1D1F7B3C0DD7}"/>
              </a:ext>
            </a:extLst>
          </p:cNvPr>
          <p:cNvPicPr>
            <a:picLocks noChangeAspect="1"/>
          </p:cNvPicPr>
          <p:nvPr/>
        </p:nvPicPr>
        <p:blipFill rotWithShape="1">
          <a:blip r:embed="rId2"/>
          <a:srcRect t="26134" b="17908"/>
          <a:stretch/>
        </p:blipFill>
        <p:spPr>
          <a:xfrm>
            <a:off x="1423339" y="3987362"/>
            <a:ext cx="6050357" cy="2614160"/>
          </a:xfrm>
          <a:prstGeom prst="rect">
            <a:avLst/>
          </a:prstGeom>
        </p:spPr>
      </p:pic>
    </p:spTree>
    <p:extLst>
      <p:ext uri="{BB962C8B-B14F-4D97-AF65-F5344CB8AC3E}">
        <p14:creationId xmlns:p14="http://schemas.microsoft.com/office/powerpoint/2010/main" val="1876114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normAutofit/>
          </a:bodyPr>
          <a:lstStyle/>
          <a:p>
            <a:r>
              <a:rPr lang="en-US" dirty="0"/>
              <a:t>Fibonacci Number (Recursive)</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a function named ”fib" that takes a positive integer N and returns the N-</a:t>
            </a:r>
            <a:r>
              <a:rPr lang="en-US" b="0" dirty="0" err="1"/>
              <a:t>th</a:t>
            </a:r>
            <a:r>
              <a:rPr lang="en-US" b="0" dirty="0"/>
              <a:t> Fibonacci number</a:t>
            </a:r>
          </a:p>
          <a:p>
            <a:pPr marL="0" indent="0">
              <a:buNone/>
            </a:pPr>
            <a:endParaRPr lang="en-US" b="0" dirty="0"/>
          </a:p>
          <a:p>
            <a:pPr marL="0" indent="0">
              <a:buNone/>
            </a:pPr>
            <a:r>
              <a:rPr lang="en-US" b="0" dirty="0"/>
              <a:t>e.g. N=6, returns 8</a:t>
            </a:r>
          </a:p>
          <a:p>
            <a:pPr marL="0" indent="0">
              <a:buNone/>
            </a:pPr>
            <a:r>
              <a:rPr lang="en-US" b="0" dirty="0"/>
              <a:t>e.g. N=9, returns 34</a:t>
            </a:r>
          </a:p>
        </p:txBody>
      </p:sp>
      <p:pic>
        <p:nvPicPr>
          <p:cNvPr id="6" name="Picture 5">
            <a:extLst>
              <a:ext uri="{FF2B5EF4-FFF2-40B4-BE49-F238E27FC236}">
                <a16:creationId xmlns:a16="http://schemas.microsoft.com/office/drawing/2014/main" id="{EF38E7AC-5947-8642-A141-2EA84C717DFD}"/>
              </a:ext>
            </a:extLst>
          </p:cNvPr>
          <p:cNvPicPr>
            <a:picLocks noChangeAspect="1"/>
          </p:cNvPicPr>
          <p:nvPr/>
        </p:nvPicPr>
        <p:blipFill rotWithShape="1">
          <a:blip r:embed="rId2"/>
          <a:srcRect t="26134" b="66961"/>
          <a:stretch/>
        </p:blipFill>
        <p:spPr>
          <a:xfrm>
            <a:off x="1546821" y="4243841"/>
            <a:ext cx="6050357" cy="322584"/>
          </a:xfrm>
          <a:prstGeom prst="rect">
            <a:avLst/>
          </a:prstGeom>
        </p:spPr>
      </p:pic>
      <p:sp>
        <p:nvSpPr>
          <p:cNvPr id="5" name="TextBox 4">
            <a:extLst>
              <a:ext uri="{FF2B5EF4-FFF2-40B4-BE49-F238E27FC236}">
                <a16:creationId xmlns:a16="http://schemas.microsoft.com/office/drawing/2014/main" id="{C99FF5E2-F742-CC43-994B-C23426338B6F}"/>
              </a:ext>
            </a:extLst>
          </p:cNvPr>
          <p:cNvSpPr txBox="1"/>
          <p:nvPr/>
        </p:nvSpPr>
        <p:spPr>
          <a:xfrm>
            <a:off x="4361044" y="4992003"/>
            <a:ext cx="421910" cy="707886"/>
          </a:xfrm>
          <a:prstGeom prst="rect">
            <a:avLst/>
          </a:prstGeom>
          <a:noFill/>
        </p:spPr>
        <p:txBody>
          <a:bodyPr wrap="none" rtlCol="0">
            <a:spAutoFit/>
          </a:bodyPr>
          <a:lstStyle/>
          <a:p>
            <a:r>
              <a:rPr lang="en-US" sz="4000" dirty="0"/>
              <a:t>?</a:t>
            </a:r>
          </a:p>
        </p:txBody>
      </p:sp>
    </p:spTree>
    <p:extLst>
      <p:ext uri="{BB962C8B-B14F-4D97-AF65-F5344CB8AC3E}">
        <p14:creationId xmlns:p14="http://schemas.microsoft.com/office/powerpoint/2010/main" val="2381664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C0F66-A6FE-BC46-B98A-C2D3CDDBE8D5}"/>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FE776DAD-AF05-3440-844C-5A609AF11B10}"/>
              </a:ext>
            </a:extLst>
          </p:cNvPr>
          <p:cNvSpPr>
            <a:spLocks noGrp="1"/>
          </p:cNvSpPr>
          <p:nvPr>
            <p:ph type="title"/>
          </p:nvPr>
        </p:nvSpPr>
        <p:spPr/>
        <p:txBody>
          <a:bodyPr/>
          <a:lstStyle/>
          <a:p>
            <a:r>
              <a:rPr lang="en-US" dirty="0"/>
              <a:t>Duplicate Computations …</a:t>
            </a:r>
          </a:p>
        </p:txBody>
      </p:sp>
      <p:grpSp>
        <p:nvGrpSpPr>
          <p:cNvPr id="75" name="Group 6">
            <a:extLst>
              <a:ext uri="{FF2B5EF4-FFF2-40B4-BE49-F238E27FC236}">
                <a16:creationId xmlns:a16="http://schemas.microsoft.com/office/drawing/2014/main" id="{D7AA48ED-D2C3-6941-89AC-2DCE5D347622}"/>
              </a:ext>
            </a:extLst>
          </p:cNvPr>
          <p:cNvGrpSpPr>
            <a:grpSpLocks/>
          </p:cNvGrpSpPr>
          <p:nvPr/>
        </p:nvGrpSpPr>
        <p:grpSpPr bwMode="auto">
          <a:xfrm>
            <a:off x="4585234" y="1714488"/>
            <a:ext cx="2017712" cy="720725"/>
            <a:chOff x="2335" y="1752"/>
            <a:chExt cx="1271" cy="454"/>
          </a:xfrm>
        </p:grpSpPr>
        <p:sp>
          <p:nvSpPr>
            <p:cNvPr id="76" name="Oval 4">
              <a:extLst>
                <a:ext uri="{FF2B5EF4-FFF2-40B4-BE49-F238E27FC236}">
                  <a16:creationId xmlns:a16="http://schemas.microsoft.com/office/drawing/2014/main" id="{792D34F1-6811-FE40-95D9-09F280C395B2}"/>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Text Box 5">
              <a:extLst>
                <a:ext uri="{FF2B5EF4-FFF2-40B4-BE49-F238E27FC236}">
                  <a16:creationId xmlns:a16="http://schemas.microsoft.com/office/drawing/2014/main" id="{9A46F878-6E1A-6247-9AA2-905EBC020945}"/>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Fib(5)</a:t>
              </a:r>
            </a:p>
          </p:txBody>
        </p:sp>
      </p:grpSp>
      <p:grpSp>
        <p:nvGrpSpPr>
          <p:cNvPr id="78" name="Group 7">
            <a:extLst>
              <a:ext uri="{FF2B5EF4-FFF2-40B4-BE49-F238E27FC236}">
                <a16:creationId xmlns:a16="http://schemas.microsoft.com/office/drawing/2014/main" id="{10C25347-B097-A149-AC59-FFAE81FE9AE7}"/>
              </a:ext>
            </a:extLst>
          </p:cNvPr>
          <p:cNvGrpSpPr>
            <a:grpSpLocks/>
          </p:cNvGrpSpPr>
          <p:nvPr/>
        </p:nvGrpSpPr>
        <p:grpSpPr bwMode="auto">
          <a:xfrm>
            <a:off x="3366034" y="2508238"/>
            <a:ext cx="2017712" cy="720725"/>
            <a:chOff x="2335" y="1752"/>
            <a:chExt cx="1271" cy="454"/>
          </a:xfrm>
        </p:grpSpPr>
        <p:sp>
          <p:nvSpPr>
            <p:cNvPr id="79" name="Oval 8">
              <a:extLst>
                <a:ext uri="{FF2B5EF4-FFF2-40B4-BE49-F238E27FC236}">
                  <a16:creationId xmlns:a16="http://schemas.microsoft.com/office/drawing/2014/main" id="{02A17CC4-6195-7B4C-9CD3-5A7952AC8DB3}"/>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Text Box 9">
              <a:extLst>
                <a:ext uri="{FF2B5EF4-FFF2-40B4-BE49-F238E27FC236}">
                  <a16:creationId xmlns:a16="http://schemas.microsoft.com/office/drawing/2014/main" id="{F3150E1F-BE30-F647-907E-2CDD236091DA}"/>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Fib(4)</a:t>
              </a:r>
            </a:p>
          </p:txBody>
        </p:sp>
      </p:grpSp>
      <p:grpSp>
        <p:nvGrpSpPr>
          <p:cNvPr id="81" name="Group 10">
            <a:extLst>
              <a:ext uri="{FF2B5EF4-FFF2-40B4-BE49-F238E27FC236}">
                <a16:creationId xmlns:a16="http://schemas.microsoft.com/office/drawing/2014/main" id="{D40D204F-CF78-784F-9F2B-43B248436758}"/>
              </a:ext>
            </a:extLst>
          </p:cNvPr>
          <p:cNvGrpSpPr>
            <a:grpSpLocks/>
          </p:cNvGrpSpPr>
          <p:nvPr/>
        </p:nvGrpSpPr>
        <p:grpSpPr bwMode="auto">
          <a:xfrm>
            <a:off x="5667909" y="2506651"/>
            <a:ext cx="2017712" cy="720725"/>
            <a:chOff x="2335" y="1752"/>
            <a:chExt cx="1271" cy="454"/>
          </a:xfrm>
        </p:grpSpPr>
        <p:sp>
          <p:nvSpPr>
            <p:cNvPr id="82" name="Oval 11">
              <a:extLst>
                <a:ext uri="{FF2B5EF4-FFF2-40B4-BE49-F238E27FC236}">
                  <a16:creationId xmlns:a16="http://schemas.microsoft.com/office/drawing/2014/main" id="{D1B88FC2-16F1-F54B-AF84-84958F562218}"/>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Text Box 12">
              <a:extLst>
                <a:ext uri="{FF2B5EF4-FFF2-40B4-BE49-F238E27FC236}">
                  <a16:creationId xmlns:a16="http://schemas.microsoft.com/office/drawing/2014/main" id="{86CD7580-7990-1F42-8D7B-A11C4B9242F0}"/>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Fib(3)</a:t>
              </a:r>
            </a:p>
          </p:txBody>
        </p:sp>
      </p:grpSp>
      <p:grpSp>
        <p:nvGrpSpPr>
          <p:cNvPr id="84" name="Group 14">
            <a:extLst>
              <a:ext uri="{FF2B5EF4-FFF2-40B4-BE49-F238E27FC236}">
                <a16:creationId xmlns:a16="http://schemas.microsoft.com/office/drawing/2014/main" id="{668D3BC1-86B6-EF4B-B95B-68B955D8287E}"/>
              </a:ext>
            </a:extLst>
          </p:cNvPr>
          <p:cNvGrpSpPr>
            <a:grpSpLocks/>
          </p:cNvGrpSpPr>
          <p:nvPr/>
        </p:nvGrpSpPr>
        <p:grpSpPr bwMode="auto">
          <a:xfrm>
            <a:off x="2572284" y="3371838"/>
            <a:ext cx="2017712" cy="720725"/>
            <a:chOff x="2335" y="1752"/>
            <a:chExt cx="1271" cy="454"/>
          </a:xfrm>
        </p:grpSpPr>
        <p:sp>
          <p:nvSpPr>
            <p:cNvPr id="85" name="Oval 15">
              <a:extLst>
                <a:ext uri="{FF2B5EF4-FFF2-40B4-BE49-F238E27FC236}">
                  <a16:creationId xmlns:a16="http://schemas.microsoft.com/office/drawing/2014/main" id="{8551C18F-7CEA-9B43-9179-CE7469818BEC}"/>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Text Box 16">
              <a:extLst>
                <a:ext uri="{FF2B5EF4-FFF2-40B4-BE49-F238E27FC236}">
                  <a16:creationId xmlns:a16="http://schemas.microsoft.com/office/drawing/2014/main" id="{F6483AF7-3953-274F-9107-CA0AAE6F3C3C}"/>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Fib(3)</a:t>
              </a:r>
            </a:p>
          </p:txBody>
        </p:sp>
      </p:grpSp>
      <p:grpSp>
        <p:nvGrpSpPr>
          <p:cNvPr id="87" name="Group 17">
            <a:extLst>
              <a:ext uri="{FF2B5EF4-FFF2-40B4-BE49-F238E27FC236}">
                <a16:creationId xmlns:a16="http://schemas.microsoft.com/office/drawing/2014/main" id="{9CE7BD2F-68B0-E54C-8D83-2852ECE38403}"/>
              </a:ext>
            </a:extLst>
          </p:cNvPr>
          <p:cNvGrpSpPr>
            <a:grpSpLocks/>
          </p:cNvGrpSpPr>
          <p:nvPr/>
        </p:nvGrpSpPr>
        <p:grpSpPr bwMode="auto">
          <a:xfrm>
            <a:off x="3869271" y="3371838"/>
            <a:ext cx="2017713" cy="720725"/>
            <a:chOff x="2335" y="1752"/>
            <a:chExt cx="1271" cy="454"/>
          </a:xfrm>
        </p:grpSpPr>
        <p:sp>
          <p:nvSpPr>
            <p:cNvPr id="88" name="Oval 18">
              <a:extLst>
                <a:ext uri="{FF2B5EF4-FFF2-40B4-BE49-F238E27FC236}">
                  <a16:creationId xmlns:a16="http://schemas.microsoft.com/office/drawing/2014/main" id="{722CD993-3F00-254E-9BC5-B8CF3F276E81}"/>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9" name="Text Box 19">
              <a:extLst>
                <a:ext uri="{FF2B5EF4-FFF2-40B4-BE49-F238E27FC236}">
                  <a16:creationId xmlns:a16="http://schemas.microsoft.com/office/drawing/2014/main" id="{33831714-11F7-DD40-AE6D-D5493A7F16D5}"/>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0" name="Group 20">
            <a:extLst>
              <a:ext uri="{FF2B5EF4-FFF2-40B4-BE49-F238E27FC236}">
                <a16:creationId xmlns:a16="http://schemas.microsoft.com/office/drawing/2014/main" id="{6DAAC4E0-04A9-3342-A86E-F5EB3F08AD5D}"/>
              </a:ext>
            </a:extLst>
          </p:cNvPr>
          <p:cNvGrpSpPr>
            <a:grpSpLocks/>
          </p:cNvGrpSpPr>
          <p:nvPr/>
        </p:nvGrpSpPr>
        <p:grpSpPr bwMode="auto">
          <a:xfrm>
            <a:off x="4948771" y="3371838"/>
            <a:ext cx="2017713" cy="720725"/>
            <a:chOff x="2335" y="1752"/>
            <a:chExt cx="1271" cy="454"/>
          </a:xfrm>
        </p:grpSpPr>
        <p:sp>
          <p:nvSpPr>
            <p:cNvPr id="91" name="Oval 21">
              <a:extLst>
                <a:ext uri="{FF2B5EF4-FFF2-40B4-BE49-F238E27FC236}">
                  <a16:creationId xmlns:a16="http://schemas.microsoft.com/office/drawing/2014/main" id="{2881DFDB-0722-EC4D-82CB-5E5A64C62869}"/>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Text Box 22">
              <a:extLst>
                <a:ext uri="{FF2B5EF4-FFF2-40B4-BE49-F238E27FC236}">
                  <a16:creationId xmlns:a16="http://schemas.microsoft.com/office/drawing/2014/main" id="{D07C92FA-818B-884A-8319-C6161771AAB4}"/>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3" name="Group 23">
            <a:extLst>
              <a:ext uri="{FF2B5EF4-FFF2-40B4-BE49-F238E27FC236}">
                <a16:creationId xmlns:a16="http://schemas.microsoft.com/office/drawing/2014/main" id="{7DCB0E0D-65B3-DE49-A8D8-04194C4E9FF3}"/>
              </a:ext>
            </a:extLst>
          </p:cNvPr>
          <p:cNvGrpSpPr>
            <a:grpSpLocks/>
          </p:cNvGrpSpPr>
          <p:nvPr/>
        </p:nvGrpSpPr>
        <p:grpSpPr bwMode="auto">
          <a:xfrm>
            <a:off x="6533096" y="3371838"/>
            <a:ext cx="2017713" cy="720725"/>
            <a:chOff x="2335" y="1752"/>
            <a:chExt cx="1271" cy="454"/>
          </a:xfrm>
        </p:grpSpPr>
        <p:sp>
          <p:nvSpPr>
            <p:cNvPr id="94" name="Oval 24">
              <a:extLst>
                <a:ext uri="{FF2B5EF4-FFF2-40B4-BE49-F238E27FC236}">
                  <a16:creationId xmlns:a16="http://schemas.microsoft.com/office/drawing/2014/main" id="{422C5B4F-59AC-E54C-89BF-1F2D1D636817}"/>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Text Box 25">
              <a:extLst>
                <a:ext uri="{FF2B5EF4-FFF2-40B4-BE49-F238E27FC236}">
                  <a16:creationId xmlns:a16="http://schemas.microsoft.com/office/drawing/2014/main" id="{CC52CA50-CCDB-7B42-BE68-589D6A08B9EE}"/>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Gill Sans MT"/>
                  <a:ea typeface="新細明體" panose="02020500000000000000" pitchFamily="18" charset="-120"/>
                  <a:cs typeface="+mn-cs"/>
                </a:rPr>
                <a:t>Fib(1)</a:t>
              </a:r>
            </a:p>
          </p:txBody>
        </p:sp>
      </p:grpSp>
      <p:grpSp>
        <p:nvGrpSpPr>
          <p:cNvPr id="96" name="Group 26">
            <a:extLst>
              <a:ext uri="{FF2B5EF4-FFF2-40B4-BE49-F238E27FC236}">
                <a16:creationId xmlns:a16="http://schemas.microsoft.com/office/drawing/2014/main" id="{ECA47057-3C65-0F43-BD21-5978B49A219D}"/>
              </a:ext>
            </a:extLst>
          </p:cNvPr>
          <p:cNvGrpSpPr>
            <a:grpSpLocks/>
          </p:cNvGrpSpPr>
          <p:nvPr/>
        </p:nvGrpSpPr>
        <p:grpSpPr bwMode="auto">
          <a:xfrm>
            <a:off x="1637246" y="4306876"/>
            <a:ext cx="2017713" cy="720725"/>
            <a:chOff x="2335" y="1752"/>
            <a:chExt cx="1271" cy="454"/>
          </a:xfrm>
        </p:grpSpPr>
        <p:sp>
          <p:nvSpPr>
            <p:cNvPr id="97" name="Oval 27">
              <a:extLst>
                <a:ext uri="{FF2B5EF4-FFF2-40B4-BE49-F238E27FC236}">
                  <a16:creationId xmlns:a16="http://schemas.microsoft.com/office/drawing/2014/main" id="{3E3AB605-8230-D949-A81F-11BC9F90CDD1}"/>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8" name="Text Box 28">
              <a:extLst>
                <a:ext uri="{FF2B5EF4-FFF2-40B4-BE49-F238E27FC236}">
                  <a16:creationId xmlns:a16="http://schemas.microsoft.com/office/drawing/2014/main" id="{AC10C54D-2DCC-3240-968A-886A2557CA32}"/>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9" name="Group 29">
            <a:extLst>
              <a:ext uri="{FF2B5EF4-FFF2-40B4-BE49-F238E27FC236}">
                <a16:creationId xmlns:a16="http://schemas.microsoft.com/office/drawing/2014/main" id="{5C05D27B-F87D-F441-A5BD-107FA6A6C1E2}"/>
              </a:ext>
            </a:extLst>
          </p:cNvPr>
          <p:cNvGrpSpPr>
            <a:grpSpLocks/>
          </p:cNvGrpSpPr>
          <p:nvPr/>
        </p:nvGrpSpPr>
        <p:grpSpPr bwMode="auto">
          <a:xfrm>
            <a:off x="2645309" y="4306876"/>
            <a:ext cx="2017712" cy="720725"/>
            <a:chOff x="2335" y="1752"/>
            <a:chExt cx="1271" cy="454"/>
          </a:xfrm>
        </p:grpSpPr>
        <p:sp>
          <p:nvSpPr>
            <p:cNvPr id="100" name="Oval 30">
              <a:extLst>
                <a:ext uri="{FF2B5EF4-FFF2-40B4-BE49-F238E27FC236}">
                  <a16:creationId xmlns:a16="http://schemas.microsoft.com/office/drawing/2014/main" id="{8A14845A-9766-D843-88A8-1A389A94AFBD}"/>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Text Box 31">
              <a:extLst>
                <a:ext uri="{FF2B5EF4-FFF2-40B4-BE49-F238E27FC236}">
                  <a16:creationId xmlns:a16="http://schemas.microsoft.com/office/drawing/2014/main" id="{0590B8D1-B56F-9646-8D38-38AB511BCA7E}"/>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Fib(1)</a:t>
              </a:r>
            </a:p>
          </p:txBody>
        </p:sp>
      </p:grpSp>
      <p:sp>
        <p:nvSpPr>
          <p:cNvPr id="114" name="Line 44">
            <a:extLst>
              <a:ext uri="{FF2B5EF4-FFF2-40B4-BE49-F238E27FC236}">
                <a16:creationId xmlns:a16="http://schemas.microsoft.com/office/drawing/2014/main" id="{BBA9EE16-8544-DB48-B131-F17861FE4FBB}"/>
              </a:ext>
            </a:extLst>
          </p:cNvPr>
          <p:cNvSpPr>
            <a:spLocks noChangeShapeType="1"/>
          </p:cNvSpPr>
          <p:nvPr/>
        </p:nvSpPr>
        <p:spPr bwMode="auto">
          <a:xfrm flipV="1">
            <a:off x="4158196" y="2292338"/>
            <a:ext cx="647700" cy="358775"/>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5" name="Line 45">
            <a:extLst>
              <a:ext uri="{FF2B5EF4-FFF2-40B4-BE49-F238E27FC236}">
                <a16:creationId xmlns:a16="http://schemas.microsoft.com/office/drawing/2014/main" id="{9350F583-536C-3140-9855-9444782B7916}"/>
              </a:ext>
            </a:extLst>
          </p:cNvPr>
          <p:cNvSpPr>
            <a:spLocks noChangeShapeType="1"/>
          </p:cNvSpPr>
          <p:nvPr/>
        </p:nvSpPr>
        <p:spPr bwMode="auto">
          <a:xfrm flipV="1">
            <a:off x="3293009" y="3155938"/>
            <a:ext cx="360362"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6" name="Line 46">
            <a:extLst>
              <a:ext uri="{FF2B5EF4-FFF2-40B4-BE49-F238E27FC236}">
                <a16:creationId xmlns:a16="http://schemas.microsoft.com/office/drawing/2014/main" id="{41045F92-4961-F945-90F9-89252011B556}"/>
              </a:ext>
            </a:extLst>
          </p:cNvPr>
          <p:cNvSpPr>
            <a:spLocks noChangeShapeType="1"/>
          </p:cNvSpPr>
          <p:nvPr/>
        </p:nvSpPr>
        <p:spPr bwMode="auto">
          <a:xfrm flipV="1">
            <a:off x="2357971" y="4019538"/>
            <a:ext cx="503238"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9" name="Line 49">
            <a:extLst>
              <a:ext uri="{FF2B5EF4-FFF2-40B4-BE49-F238E27FC236}">
                <a16:creationId xmlns:a16="http://schemas.microsoft.com/office/drawing/2014/main" id="{3B35CF85-82F1-1549-AD7A-69EB7BAE3F96}"/>
              </a:ext>
            </a:extLst>
          </p:cNvPr>
          <p:cNvSpPr>
            <a:spLocks noChangeShapeType="1"/>
          </p:cNvSpPr>
          <p:nvPr/>
        </p:nvSpPr>
        <p:spPr bwMode="auto">
          <a:xfrm>
            <a:off x="3221571" y="4092563"/>
            <a:ext cx="71438"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0" name="Line 51">
            <a:extLst>
              <a:ext uri="{FF2B5EF4-FFF2-40B4-BE49-F238E27FC236}">
                <a16:creationId xmlns:a16="http://schemas.microsoft.com/office/drawing/2014/main" id="{E8F7A9C2-47EB-9D4F-93B7-52F322E69514}"/>
              </a:ext>
            </a:extLst>
          </p:cNvPr>
          <p:cNvSpPr>
            <a:spLocks noChangeShapeType="1"/>
          </p:cNvSpPr>
          <p:nvPr/>
        </p:nvSpPr>
        <p:spPr bwMode="auto">
          <a:xfrm>
            <a:off x="4085171" y="3155938"/>
            <a:ext cx="144463" cy="215900"/>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3" name="Line 54">
            <a:extLst>
              <a:ext uri="{FF2B5EF4-FFF2-40B4-BE49-F238E27FC236}">
                <a16:creationId xmlns:a16="http://schemas.microsoft.com/office/drawing/2014/main" id="{FA98ECE2-DB2D-2A45-9F35-A81148EEDDB1}"/>
              </a:ext>
            </a:extLst>
          </p:cNvPr>
          <p:cNvSpPr>
            <a:spLocks noChangeShapeType="1"/>
          </p:cNvSpPr>
          <p:nvPr/>
        </p:nvSpPr>
        <p:spPr bwMode="auto">
          <a:xfrm>
            <a:off x="5382159" y="2219313"/>
            <a:ext cx="576262"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4" name="Line 55">
            <a:extLst>
              <a:ext uri="{FF2B5EF4-FFF2-40B4-BE49-F238E27FC236}">
                <a16:creationId xmlns:a16="http://schemas.microsoft.com/office/drawing/2014/main" id="{9222858E-A535-D248-A256-65A2938143A8}"/>
              </a:ext>
            </a:extLst>
          </p:cNvPr>
          <p:cNvSpPr>
            <a:spLocks noChangeShapeType="1"/>
          </p:cNvSpPr>
          <p:nvPr/>
        </p:nvSpPr>
        <p:spPr bwMode="auto">
          <a:xfrm flipH="1">
            <a:off x="5669496" y="3155938"/>
            <a:ext cx="288925"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5" name="Line 56">
            <a:extLst>
              <a:ext uri="{FF2B5EF4-FFF2-40B4-BE49-F238E27FC236}">
                <a16:creationId xmlns:a16="http://schemas.microsoft.com/office/drawing/2014/main" id="{AD131DF6-24FA-234C-BDBD-498985C64827}"/>
              </a:ext>
            </a:extLst>
          </p:cNvPr>
          <p:cNvSpPr>
            <a:spLocks noChangeShapeType="1"/>
          </p:cNvSpPr>
          <p:nvPr/>
        </p:nvSpPr>
        <p:spPr bwMode="auto">
          <a:xfrm>
            <a:off x="6461659" y="3084501"/>
            <a:ext cx="504825" cy="287337"/>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Tree>
    <p:extLst>
      <p:ext uri="{BB962C8B-B14F-4D97-AF65-F5344CB8AC3E}">
        <p14:creationId xmlns:p14="http://schemas.microsoft.com/office/powerpoint/2010/main" val="3170480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4231CC-6612-1E42-843C-B9FFB44F8ED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242DD8F5-E2AD-4D40-B53C-F7EFD41901CC}"/>
              </a:ext>
            </a:extLst>
          </p:cNvPr>
          <p:cNvSpPr>
            <a:spLocks noGrp="1"/>
          </p:cNvSpPr>
          <p:nvPr>
            <p:ph type="title"/>
          </p:nvPr>
        </p:nvSpPr>
        <p:spPr/>
        <p:txBody>
          <a:bodyPr/>
          <a:lstStyle/>
          <a:p>
            <a:r>
              <a:rPr lang="en-US" dirty="0"/>
              <a:t>Divide and Conquer</a:t>
            </a:r>
          </a:p>
        </p:txBody>
      </p:sp>
      <p:sp>
        <p:nvSpPr>
          <p:cNvPr id="4" name="Content Placeholder 3">
            <a:extLst>
              <a:ext uri="{FF2B5EF4-FFF2-40B4-BE49-F238E27FC236}">
                <a16:creationId xmlns:a16="http://schemas.microsoft.com/office/drawing/2014/main" id="{447F0135-CEB2-E64C-959F-D9F2279EE3BA}"/>
              </a:ext>
            </a:extLst>
          </p:cNvPr>
          <p:cNvSpPr>
            <a:spLocks noGrp="1"/>
          </p:cNvSpPr>
          <p:nvPr>
            <p:ph idx="1"/>
          </p:nvPr>
        </p:nvSpPr>
        <p:spPr/>
        <p:txBody>
          <a:bodyPr/>
          <a:lstStyle/>
          <a:p>
            <a:r>
              <a:rPr lang="en-US" altLang="zh-TW" sz="2400" dirty="0"/>
              <a:t>Divide &amp; Conquer </a:t>
            </a:r>
          </a:p>
          <a:p>
            <a:pPr lvl="1"/>
            <a:r>
              <a:rPr lang="en-US" altLang="zh-TW" sz="2000" dirty="0">
                <a:solidFill>
                  <a:schemeClr val="accent5">
                    <a:lumMod val="75000"/>
                  </a:schemeClr>
                </a:solidFill>
              </a:rPr>
              <a:t>Divide: Divide the original problem into smaller subproblems</a:t>
            </a:r>
          </a:p>
          <a:p>
            <a:pPr lvl="1"/>
            <a:r>
              <a:rPr lang="en-US" altLang="zh-TW" sz="2000" dirty="0">
                <a:solidFill>
                  <a:schemeClr val="accent5">
                    <a:lumMod val="75000"/>
                  </a:schemeClr>
                </a:solidFill>
              </a:rPr>
              <a:t>Recurse: Solve each small subproblem recursively</a:t>
            </a:r>
          </a:p>
          <a:p>
            <a:pPr lvl="1"/>
            <a:r>
              <a:rPr lang="en-US" altLang="zh-TW" sz="2000" dirty="0">
                <a:solidFill>
                  <a:schemeClr val="accent5">
                    <a:lumMod val="75000"/>
                  </a:schemeClr>
                </a:solidFill>
              </a:rPr>
              <a:t>Conquer: Combine these subproblems all the way to the top</a:t>
            </a:r>
            <a:endParaRPr lang="en-US" altLang="zh-TW" sz="2000" b="1" dirty="0">
              <a:solidFill>
                <a:srgbClr val="FF0000"/>
              </a:solidFill>
            </a:endParaRPr>
          </a:p>
          <a:p>
            <a:r>
              <a:rPr lang="en-US" altLang="zh-TW" sz="2400" dirty="0"/>
              <a:t>Illustration</a:t>
            </a:r>
          </a:p>
          <a:p>
            <a:endParaRPr lang="en-US" dirty="0"/>
          </a:p>
        </p:txBody>
      </p:sp>
      <p:pic>
        <p:nvPicPr>
          <p:cNvPr id="5" name="Picture 2">
            <a:extLst>
              <a:ext uri="{FF2B5EF4-FFF2-40B4-BE49-F238E27FC236}">
                <a16:creationId xmlns:a16="http://schemas.microsoft.com/office/drawing/2014/main" id="{D9B901DA-2D92-384F-8054-60FC2E7C7FC4}"/>
              </a:ext>
            </a:extLst>
          </p:cNvPr>
          <p:cNvPicPr>
            <a:picLocks noChangeAspect="1" noChangeArrowheads="1"/>
          </p:cNvPicPr>
          <p:nvPr/>
        </p:nvPicPr>
        <p:blipFill>
          <a:blip r:embed="rId3" cstate="print"/>
          <a:srcRect/>
          <a:stretch>
            <a:fillRect/>
          </a:stretch>
        </p:blipFill>
        <p:spPr bwMode="auto">
          <a:xfrm>
            <a:off x="785786" y="3830436"/>
            <a:ext cx="3714776" cy="2165054"/>
          </a:xfrm>
          <a:prstGeom prst="rect">
            <a:avLst/>
          </a:prstGeom>
          <a:noFill/>
          <a:ln w="9525">
            <a:noFill/>
            <a:miter lim="800000"/>
            <a:headEnd/>
            <a:tailEnd/>
          </a:ln>
        </p:spPr>
      </p:pic>
      <p:grpSp>
        <p:nvGrpSpPr>
          <p:cNvPr id="6" name="Group 54">
            <a:extLst>
              <a:ext uri="{FF2B5EF4-FFF2-40B4-BE49-F238E27FC236}">
                <a16:creationId xmlns:a16="http://schemas.microsoft.com/office/drawing/2014/main" id="{A9A505FF-604B-F14C-8260-32604A983971}"/>
              </a:ext>
            </a:extLst>
          </p:cNvPr>
          <p:cNvGrpSpPr>
            <a:grpSpLocks/>
          </p:cNvGrpSpPr>
          <p:nvPr/>
        </p:nvGrpSpPr>
        <p:grpSpPr bwMode="auto">
          <a:xfrm>
            <a:off x="4714900" y="3857628"/>
            <a:ext cx="4000504" cy="2000264"/>
            <a:chOff x="3342" y="1584"/>
            <a:chExt cx="1698" cy="816"/>
          </a:xfrm>
        </p:grpSpPr>
        <p:sp>
          <p:nvSpPr>
            <p:cNvPr id="7" name="Oval 6">
              <a:extLst>
                <a:ext uri="{FF2B5EF4-FFF2-40B4-BE49-F238E27FC236}">
                  <a16:creationId xmlns:a16="http://schemas.microsoft.com/office/drawing/2014/main" id="{96BDD7F4-0002-7F49-A10F-9249BF924CD6}"/>
                </a:ext>
              </a:extLst>
            </p:cNvPr>
            <p:cNvSpPr>
              <a:spLocks noChangeArrowheads="1"/>
            </p:cNvSpPr>
            <p:nvPr/>
          </p:nvSpPr>
          <p:spPr bwMode="auto">
            <a:xfrm>
              <a:off x="4098" y="1584"/>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cxnSp>
          <p:nvCxnSpPr>
            <p:cNvPr id="8" name="AutoShape 16">
              <a:extLst>
                <a:ext uri="{FF2B5EF4-FFF2-40B4-BE49-F238E27FC236}">
                  <a16:creationId xmlns:a16="http://schemas.microsoft.com/office/drawing/2014/main" id="{E7BB794A-266A-4441-B513-97D1E523F222}"/>
                </a:ext>
              </a:extLst>
            </p:cNvPr>
            <p:cNvCxnSpPr>
              <a:cxnSpLocks noChangeShapeType="1"/>
              <a:stCxn id="12" idx="7"/>
              <a:endCxn id="7" idx="3"/>
            </p:cNvCxnSpPr>
            <p:nvPr/>
          </p:nvCxnSpPr>
          <p:spPr bwMode="auto">
            <a:xfrm flipV="1">
              <a:off x="3688" y="1772"/>
              <a:ext cx="441" cy="184"/>
            </a:xfrm>
            <a:prstGeom prst="straightConnector1">
              <a:avLst/>
            </a:prstGeom>
            <a:noFill/>
            <a:ln w="19050">
              <a:solidFill>
                <a:schemeClr val="tx1"/>
              </a:solidFill>
              <a:round/>
              <a:headEnd/>
              <a:tailEnd/>
            </a:ln>
            <a:effectLst/>
          </p:spPr>
        </p:cxnSp>
        <p:cxnSp>
          <p:nvCxnSpPr>
            <p:cNvPr id="9" name="AutoShape 17">
              <a:extLst>
                <a:ext uri="{FF2B5EF4-FFF2-40B4-BE49-F238E27FC236}">
                  <a16:creationId xmlns:a16="http://schemas.microsoft.com/office/drawing/2014/main" id="{843D5511-A398-1D4A-9EFB-922F4F06BF19}"/>
                </a:ext>
              </a:extLst>
            </p:cNvPr>
            <p:cNvCxnSpPr>
              <a:cxnSpLocks noChangeShapeType="1"/>
              <a:stCxn id="19" idx="0"/>
              <a:endCxn id="7" idx="4"/>
            </p:cNvCxnSpPr>
            <p:nvPr/>
          </p:nvCxnSpPr>
          <p:spPr bwMode="auto">
            <a:xfrm flipV="1">
              <a:off x="4198" y="1803"/>
              <a:ext cx="7" cy="122"/>
            </a:xfrm>
            <a:prstGeom prst="straightConnector1">
              <a:avLst/>
            </a:prstGeom>
            <a:noFill/>
            <a:ln w="19050">
              <a:solidFill>
                <a:schemeClr val="tx1"/>
              </a:solidFill>
              <a:round/>
              <a:headEnd/>
              <a:tailEnd/>
            </a:ln>
            <a:effectLst/>
          </p:spPr>
        </p:cxnSp>
        <p:cxnSp>
          <p:nvCxnSpPr>
            <p:cNvPr id="10" name="AutoShape 18">
              <a:extLst>
                <a:ext uri="{FF2B5EF4-FFF2-40B4-BE49-F238E27FC236}">
                  <a16:creationId xmlns:a16="http://schemas.microsoft.com/office/drawing/2014/main" id="{7956D335-5955-2144-9F9F-A2340173B159}"/>
                </a:ext>
              </a:extLst>
            </p:cNvPr>
            <p:cNvCxnSpPr>
              <a:cxnSpLocks noChangeShapeType="1"/>
              <a:stCxn id="13" idx="0"/>
              <a:endCxn id="12" idx="4"/>
            </p:cNvCxnSpPr>
            <p:nvPr/>
          </p:nvCxnSpPr>
          <p:spPr bwMode="auto">
            <a:xfrm flipV="1">
              <a:off x="3611" y="2150"/>
              <a:ext cx="2" cy="91"/>
            </a:xfrm>
            <a:prstGeom prst="straightConnector1">
              <a:avLst/>
            </a:prstGeom>
            <a:noFill/>
            <a:ln w="19050">
              <a:solidFill>
                <a:schemeClr val="tx1"/>
              </a:solidFill>
              <a:round/>
              <a:headEnd/>
              <a:tailEnd/>
            </a:ln>
            <a:effectLst/>
          </p:spPr>
        </p:cxnSp>
        <p:cxnSp>
          <p:nvCxnSpPr>
            <p:cNvPr id="11" name="AutoShape 19">
              <a:extLst>
                <a:ext uri="{FF2B5EF4-FFF2-40B4-BE49-F238E27FC236}">
                  <a16:creationId xmlns:a16="http://schemas.microsoft.com/office/drawing/2014/main" id="{E9D43468-A882-7746-A346-ACAE871D40D8}"/>
                </a:ext>
              </a:extLst>
            </p:cNvPr>
            <p:cNvCxnSpPr>
              <a:cxnSpLocks noChangeShapeType="1"/>
              <a:stCxn id="14" idx="0"/>
              <a:endCxn id="12" idx="3"/>
            </p:cNvCxnSpPr>
            <p:nvPr/>
          </p:nvCxnSpPr>
          <p:spPr bwMode="auto">
            <a:xfrm flipV="1">
              <a:off x="3419" y="2119"/>
              <a:ext cx="118" cy="122"/>
            </a:xfrm>
            <a:prstGeom prst="straightConnector1">
              <a:avLst/>
            </a:prstGeom>
            <a:noFill/>
            <a:ln w="19050">
              <a:solidFill>
                <a:schemeClr val="tx1"/>
              </a:solidFill>
              <a:round/>
              <a:headEnd/>
              <a:tailEnd/>
            </a:ln>
            <a:effectLst/>
          </p:spPr>
        </p:cxnSp>
        <p:sp>
          <p:nvSpPr>
            <p:cNvPr id="12" name="Oval 24">
              <a:extLst>
                <a:ext uri="{FF2B5EF4-FFF2-40B4-BE49-F238E27FC236}">
                  <a16:creationId xmlns:a16="http://schemas.microsoft.com/office/drawing/2014/main" id="{30C8F18C-E2A4-C145-B775-C47CB153DB63}"/>
                </a:ext>
              </a:extLst>
            </p:cNvPr>
            <p:cNvSpPr>
              <a:spLocks noChangeArrowheads="1"/>
            </p:cNvSpPr>
            <p:nvPr/>
          </p:nvSpPr>
          <p:spPr bwMode="auto">
            <a:xfrm>
              <a:off x="3506"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13" name="Rectangle 31">
              <a:extLst>
                <a:ext uri="{FF2B5EF4-FFF2-40B4-BE49-F238E27FC236}">
                  <a16:creationId xmlns:a16="http://schemas.microsoft.com/office/drawing/2014/main" id="{37DE75E4-BAC0-5B43-A6AD-B1A49076C651}"/>
                </a:ext>
              </a:extLst>
            </p:cNvPr>
            <p:cNvSpPr>
              <a:spLocks noChangeAspect="1" noChangeArrowheads="1"/>
            </p:cNvSpPr>
            <p:nvPr/>
          </p:nvSpPr>
          <p:spPr bwMode="auto">
            <a:xfrm>
              <a:off x="3534"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 name="Rectangle 36">
              <a:extLst>
                <a:ext uri="{FF2B5EF4-FFF2-40B4-BE49-F238E27FC236}">
                  <a16:creationId xmlns:a16="http://schemas.microsoft.com/office/drawing/2014/main" id="{148F4E0E-2822-1A4D-AC62-BFDDA025863E}"/>
                </a:ext>
              </a:extLst>
            </p:cNvPr>
            <p:cNvSpPr>
              <a:spLocks noChangeAspect="1" noChangeArrowheads="1"/>
            </p:cNvSpPr>
            <p:nvPr/>
          </p:nvSpPr>
          <p:spPr bwMode="auto">
            <a:xfrm>
              <a:off x="3342"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 name="Rectangle 37">
              <a:extLst>
                <a:ext uri="{FF2B5EF4-FFF2-40B4-BE49-F238E27FC236}">
                  <a16:creationId xmlns:a16="http://schemas.microsoft.com/office/drawing/2014/main" id="{1DB16E23-1172-EA43-83E6-A8463D8B1497}"/>
                </a:ext>
              </a:extLst>
            </p:cNvPr>
            <p:cNvSpPr>
              <a:spLocks noChangeAspect="1" noChangeArrowheads="1"/>
            </p:cNvSpPr>
            <p:nvPr/>
          </p:nvSpPr>
          <p:spPr bwMode="auto">
            <a:xfrm>
              <a:off x="3726"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16" name="AutoShape 38">
              <a:extLst>
                <a:ext uri="{FF2B5EF4-FFF2-40B4-BE49-F238E27FC236}">
                  <a16:creationId xmlns:a16="http://schemas.microsoft.com/office/drawing/2014/main" id="{40D1CF9F-01A9-D240-81E7-B30B21C22A42}"/>
                </a:ext>
              </a:extLst>
            </p:cNvPr>
            <p:cNvCxnSpPr>
              <a:cxnSpLocks noChangeShapeType="1"/>
              <a:stCxn id="15" idx="0"/>
              <a:endCxn id="12" idx="5"/>
            </p:cNvCxnSpPr>
            <p:nvPr/>
          </p:nvCxnSpPr>
          <p:spPr bwMode="auto">
            <a:xfrm flipH="1" flipV="1">
              <a:off x="3688" y="2119"/>
              <a:ext cx="115" cy="122"/>
            </a:xfrm>
            <a:prstGeom prst="straightConnector1">
              <a:avLst/>
            </a:prstGeom>
            <a:noFill/>
            <a:ln w="19050">
              <a:solidFill>
                <a:schemeClr val="tx1"/>
              </a:solidFill>
              <a:round/>
              <a:headEnd/>
              <a:tailEnd/>
            </a:ln>
            <a:effectLst/>
          </p:spPr>
        </p:cxnSp>
        <p:cxnSp>
          <p:nvCxnSpPr>
            <p:cNvPr id="17" name="AutoShape 39">
              <a:extLst>
                <a:ext uri="{FF2B5EF4-FFF2-40B4-BE49-F238E27FC236}">
                  <a16:creationId xmlns:a16="http://schemas.microsoft.com/office/drawing/2014/main" id="{88618697-FB83-4D48-8A46-B61AE7D98B4C}"/>
                </a:ext>
              </a:extLst>
            </p:cNvPr>
            <p:cNvCxnSpPr>
              <a:cxnSpLocks noChangeShapeType="1"/>
              <a:stCxn id="20" idx="0"/>
              <a:endCxn id="19" idx="4"/>
            </p:cNvCxnSpPr>
            <p:nvPr/>
          </p:nvCxnSpPr>
          <p:spPr bwMode="auto">
            <a:xfrm flipV="1">
              <a:off x="4196" y="2150"/>
              <a:ext cx="2" cy="91"/>
            </a:xfrm>
            <a:prstGeom prst="straightConnector1">
              <a:avLst/>
            </a:prstGeom>
            <a:noFill/>
            <a:ln w="19050">
              <a:solidFill>
                <a:schemeClr val="tx1"/>
              </a:solidFill>
              <a:round/>
              <a:headEnd/>
              <a:tailEnd/>
            </a:ln>
            <a:effectLst/>
          </p:spPr>
        </p:cxnSp>
        <p:cxnSp>
          <p:nvCxnSpPr>
            <p:cNvPr id="18" name="AutoShape 40">
              <a:extLst>
                <a:ext uri="{FF2B5EF4-FFF2-40B4-BE49-F238E27FC236}">
                  <a16:creationId xmlns:a16="http://schemas.microsoft.com/office/drawing/2014/main" id="{33185210-AD3A-1F48-8CAB-12E4CC09FB13}"/>
                </a:ext>
              </a:extLst>
            </p:cNvPr>
            <p:cNvCxnSpPr>
              <a:cxnSpLocks noChangeShapeType="1"/>
              <a:stCxn id="21" idx="0"/>
              <a:endCxn id="19" idx="3"/>
            </p:cNvCxnSpPr>
            <p:nvPr/>
          </p:nvCxnSpPr>
          <p:spPr bwMode="auto">
            <a:xfrm flipV="1">
              <a:off x="4004" y="2119"/>
              <a:ext cx="118" cy="122"/>
            </a:xfrm>
            <a:prstGeom prst="straightConnector1">
              <a:avLst/>
            </a:prstGeom>
            <a:noFill/>
            <a:ln w="19050">
              <a:solidFill>
                <a:schemeClr val="tx1"/>
              </a:solidFill>
              <a:round/>
              <a:headEnd/>
              <a:tailEnd/>
            </a:ln>
            <a:effectLst/>
          </p:spPr>
        </p:cxnSp>
        <p:sp>
          <p:nvSpPr>
            <p:cNvPr id="19" name="Oval 41">
              <a:extLst>
                <a:ext uri="{FF2B5EF4-FFF2-40B4-BE49-F238E27FC236}">
                  <a16:creationId xmlns:a16="http://schemas.microsoft.com/office/drawing/2014/main" id="{42351D40-67B0-094D-88BB-92CF9F07E764}"/>
                </a:ext>
              </a:extLst>
            </p:cNvPr>
            <p:cNvSpPr>
              <a:spLocks noChangeArrowheads="1"/>
            </p:cNvSpPr>
            <p:nvPr/>
          </p:nvSpPr>
          <p:spPr bwMode="auto">
            <a:xfrm>
              <a:off x="4091"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20" name="Rectangle 42">
              <a:extLst>
                <a:ext uri="{FF2B5EF4-FFF2-40B4-BE49-F238E27FC236}">
                  <a16:creationId xmlns:a16="http://schemas.microsoft.com/office/drawing/2014/main" id="{3AD41C48-1D99-4942-A87C-7561F7E0ABAD}"/>
                </a:ext>
              </a:extLst>
            </p:cNvPr>
            <p:cNvSpPr>
              <a:spLocks noChangeAspect="1" noChangeArrowheads="1"/>
            </p:cNvSpPr>
            <p:nvPr/>
          </p:nvSpPr>
          <p:spPr bwMode="auto">
            <a:xfrm>
              <a:off x="4119"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1" name="Rectangle 43">
              <a:extLst>
                <a:ext uri="{FF2B5EF4-FFF2-40B4-BE49-F238E27FC236}">
                  <a16:creationId xmlns:a16="http://schemas.microsoft.com/office/drawing/2014/main" id="{6C96D1AD-FFF4-9E49-840F-46DDACB7BF70}"/>
                </a:ext>
              </a:extLst>
            </p:cNvPr>
            <p:cNvSpPr>
              <a:spLocks noChangeAspect="1" noChangeArrowheads="1"/>
            </p:cNvSpPr>
            <p:nvPr/>
          </p:nvSpPr>
          <p:spPr bwMode="auto">
            <a:xfrm>
              <a:off x="3927"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2" name="Rectangle 44">
              <a:extLst>
                <a:ext uri="{FF2B5EF4-FFF2-40B4-BE49-F238E27FC236}">
                  <a16:creationId xmlns:a16="http://schemas.microsoft.com/office/drawing/2014/main" id="{0558612F-E5EC-7B4B-B2E4-BB848513AC51}"/>
                </a:ext>
              </a:extLst>
            </p:cNvPr>
            <p:cNvSpPr>
              <a:spLocks noChangeAspect="1" noChangeArrowheads="1"/>
            </p:cNvSpPr>
            <p:nvPr/>
          </p:nvSpPr>
          <p:spPr bwMode="auto">
            <a:xfrm>
              <a:off x="4311"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23" name="AutoShape 45">
              <a:extLst>
                <a:ext uri="{FF2B5EF4-FFF2-40B4-BE49-F238E27FC236}">
                  <a16:creationId xmlns:a16="http://schemas.microsoft.com/office/drawing/2014/main" id="{B5854078-6B4A-EA4F-B20F-207C6EA6ABDB}"/>
                </a:ext>
              </a:extLst>
            </p:cNvPr>
            <p:cNvCxnSpPr>
              <a:cxnSpLocks noChangeShapeType="1"/>
              <a:stCxn id="22" idx="0"/>
              <a:endCxn id="19" idx="5"/>
            </p:cNvCxnSpPr>
            <p:nvPr/>
          </p:nvCxnSpPr>
          <p:spPr bwMode="auto">
            <a:xfrm flipH="1" flipV="1">
              <a:off x="4273" y="2119"/>
              <a:ext cx="115" cy="122"/>
            </a:xfrm>
            <a:prstGeom prst="straightConnector1">
              <a:avLst/>
            </a:prstGeom>
            <a:noFill/>
            <a:ln w="19050">
              <a:solidFill>
                <a:schemeClr val="tx1"/>
              </a:solidFill>
              <a:round/>
              <a:headEnd/>
              <a:tailEnd/>
            </a:ln>
            <a:effectLst/>
          </p:spPr>
        </p:cxnSp>
        <p:cxnSp>
          <p:nvCxnSpPr>
            <p:cNvPr id="24" name="AutoShape 46">
              <a:extLst>
                <a:ext uri="{FF2B5EF4-FFF2-40B4-BE49-F238E27FC236}">
                  <a16:creationId xmlns:a16="http://schemas.microsoft.com/office/drawing/2014/main" id="{59019235-E0BE-0244-8C35-321B6F06EA05}"/>
                </a:ext>
              </a:extLst>
            </p:cNvPr>
            <p:cNvCxnSpPr>
              <a:cxnSpLocks noChangeShapeType="1"/>
              <a:stCxn id="27" idx="0"/>
              <a:endCxn id="26" idx="4"/>
            </p:cNvCxnSpPr>
            <p:nvPr/>
          </p:nvCxnSpPr>
          <p:spPr bwMode="auto">
            <a:xfrm flipV="1">
              <a:off x="4772" y="2150"/>
              <a:ext cx="2" cy="91"/>
            </a:xfrm>
            <a:prstGeom prst="straightConnector1">
              <a:avLst/>
            </a:prstGeom>
            <a:noFill/>
            <a:ln w="19050">
              <a:solidFill>
                <a:schemeClr val="tx1"/>
              </a:solidFill>
              <a:round/>
              <a:headEnd/>
              <a:tailEnd/>
            </a:ln>
            <a:effectLst/>
          </p:spPr>
        </p:cxnSp>
        <p:cxnSp>
          <p:nvCxnSpPr>
            <p:cNvPr id="25" name="AutoShape 47">
              <a:extLst>
                <a:ext uri="{FF2B5EF4-FFF2-40B4-BE49-F238E27FC236}">
                  <a16:creationId xmlns:a16="http://schemas.microsoft.com/office/drawing/2014/main" id="{76F3F2AD-E95E-AD43-B687-1AB2E42F269C}"/>
                </a:ext>
              </a:extLst>
            </p:cNvPr>
            <p:cNvCxnSpPr>
              <a:cxnSpLocks noChangeShapeType="1"/>
              <a:stCxn id="28" idx="0"/>
              <a:endCxn id="26" idx="3"/>
            </p:cNvCxnSpPr>
            <p:nvPr/>
          </p:nvCxnSpPr>
          <p:spPr bwMode="auto">
            <a:xfrm flipV="1">
              <a:off x="4580" y="2119"/>
              <a:ext cx="118" cy="122"/>
            </a:xfrm>
            <a:prstGeom prst="straightConnector1">
              <a:avLst/>
            </a:prstGeom>
            <a:noFill/>
            <a:ln w="19050">
              <a:solidFill>
                <a:schemeClr val="tx1"/>
              </a:solidFill>
              <a:round/>
              <a:headEnd/>
              <a:tailEnd/>
            </a:ln>
            <a:effectLst/>
          </p:spPr>
        </p:cxnSp>
        <p:sp>
          <p:nvSpPr>
            <p:cNvPr id="26" name="Oval 48">
              <a:extLst>
                <a:ext uri="{FF2B5EF4-FFF2-40B4-BE49-F238E27FC236}">
                  <a16:creationId xmlns:a16="http://schemas.microsoft.com/office/drawing/2014/main" id="{B793832B-F953-DD46-A8DB-0B536AF93EAF}"/>
                </a:ext>
              </a:extLst>
            </p:cNvPr>
            <p:cNvSpPr>
              <a:spLocks noChangeArrowheads="1"/>
            </p:cNvSpPr>
            <p:nvPr/>
          </p:nvSpPr>
          <p:spPr bwMode="auto">
            <a:xfrm>
              <a:off x="4667"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27" name="Rectangle 49">
              <a:extLst>
                <a:ext uri="{FF2B5EF4-FFF2-40B4-BE49-F238E27FC236}">
                  <a16:creationId xmlns:a16="http://schemas.microsoft.com/office/drawing/2014/main" id="{3412C80F-D52E-344F-8092-90AFE0DF801A}"/>
                </a:ext>
              </a:extLst>
            </p:cNvPr>
            <p:cNvSpPr>
              <a:spLocks noChangeAspect="1" noChangeArrowheads="1"/>
            </p:cNvSpPr>
            <p:nvPr/>
          </p:nvSpPr>
          <p:spPr bwMode="auto">
            <a:xfrm>
              <a:off x="4695"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Rectangle 50">
              <a:extLst>
                <a:ext uri="{FF2B5EF4-FFF2-40B4-BE49-F238E27FC236}">
                  <a16:creationId xmlns:a16="http://schemas.microsoft.com/office/drawing/2014/main" id="{15F954A2-26DF-7A41-B244-B2A6150E4F41}"/>
                </a:ext>
              </a:extLst>
            </p:cNvPr>
            <p:cNvSpPr>
              <a:spLocks noChangeAspect="1" noChangeArrowheads="1"/>
            </p:cNvSpPr>
            <p:nvPr/>
          </p:nvSpPr>
          <p:spPr bwMode="auto">
            <a:xfrm>
              <a:off x="4503"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9" name="Rectangle 51">
              <a:extLst>
                <a:ext uri="{FF2B5EF4-FFF2-40B4-BE49-F238E27FC236}">
                  <a16:creationId xmlns:a16="http://schemas.microsoft.com/office/drawing/2014/main" id="{D6F5A22E-7681-8740-BDA7-E05C88D82E24}"/>
                </a:ext>
              </a:extLst>
            </p:cNvPr>
            <p:cNvSpPr>
              <a:spLocks noChangeAspect="1" noChangeArrowheads="1"/>
            </p:cNvSpPr>
            <p:nvPr/>
          </p:nvSpPr>
          <p:spPr bwMode="auto">
            <a:xfrm>
              <a:off x="4887"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30" name="AutoShape 52">
              <a:extLst>
                <a:ext uri="{FF2B5EF4-FFF2-40B4-BE49-F238E27FC236}">
                  <a16:creationId xmlns:a16="http://schemas.microsoft.com/office/drawing/2014/main" id="{02D41B27-AD00-6B4C-8329-3FF2923DD061}"/>
                </a:ext>
              </a:extLst>
            </p:cNvPr>
            <p:cNvCxnSpPr>
              <a:cxnSpLocks noChangeShapeType="1"/>
              <a:stCxn id="29" idx="0"/>
              <a:endCxn id="26" idx="5"/>
            </p:cNvCxnSpPr>
            <p:nvPr/>
          </p:nvCxnSpPr>
          <p:spPr bwMode="auto">
            <a:xfrm flipH="1" flipV="1">
              <a:off x="4849" y="2119"/>
              <a:ext cx="115" cy="122"/>
            </a:xfrm>
            <a:prstGeom prst="straightConnector1">
              <a:avLst/>
            </a:prstGeom>
            <a:noFill/>
            <a:ln w="19050">
              <a:solidFill>
                <a:schemeClr val="tx1"/>
              </a:solidFill>
              <a:round/>
              <a:headEnd/>
              <a:tailEnd/>
            </a:ln>
            <a:effectLst/>
          </p:spPr>
        </p:cxnSp>
        <p:cxnSp>
          <p:nvCxnSpPr>
            <p:cNvPr id="31" name="AutoShape 53">
              <a:extLst>
                <a:ext uri="{FF2B5EF4-FFF2-40B4-BE49-F238E27FC236}">
                  <a16:creationId xmlns:a16="http://schemas.microsoft.com/office/drawing/2014/main" id="{64C2BFC5-5443-C24E-A151-BF9F812AD3B7}"/>
                </a:ext>
              </a:extLst>
            </p:cNvPr>
            <p:cNvCxnSpPr>
              <a:cxnSpLocks noChangeShapeType="1"/>
              <a:stCxn id="7" idx="5"/>
              <a:endCxn id="26" idx="1"/>
            </p:cNvCxnSpPr>
            <p:nvPr/>
          </p:nvCxnSpPr>
          <p:spPr bwMode="auto">
            <a:xfrm>
              <a:off x="4280" y="1772"/>
              <a:ext cx="418" cy="184"/>
            </a:xfrm>
            <a:prstGeom prst="straightConnector1">
              <a:avLst/>
            </a:prstGeom>
            <a:noFill/>
            <a:ln w="19050">
              <a:solidFill>
                <a:schemeClr val="tx1"/>
              </a:solidFill>
              <a:round/>
              <a:headEnd/>
              <a:tailEnd/>
            </a:ln>
            <a:effectLst/>
          </p:spPr>
        </p:cxnSp>
      </p:grpSp>
      <p:sp>
        <p:nvSpPr>
          <p:cNvPr id="32" name="TextBox 31">
            <a:extLst>
              <a:ext uri="{FF2B5EF4-FFF2-40B4-BE49-F238E27FC236}">
                <a16:creationId xmlns:a16="http://schemas.microsoft.com/office/drawing/2014/main" id="{B3E0BCDE-0154-CA41-8159-6523AD51E4AF}"/>
              </a:ext>
            </a:extLst>
          </p:cNvPr>
          <p:cNvSpPr txBox="1"/>
          <p:nvPr/>
        </p:nvSpPr>
        <p:spPr>
          <a:xfrm>
            <a:off x="3051489" y="5574602"/>
            <a:ext cx="1402435" cy="369332"/>
          </a:xfrm>
          <a:prstGeom prst="rect">
            <a:avLst/>
          </a:prstGeom>
          <a:solidFill>
            <a:srgbClr val="FF0000"/>
          </a:solidFill>
        </p:spPr>
        <p:txBody>
          <a:bodyPr wrap="none" rtlCol="0">
            <a:spAutoFit/>
          </a:bodyPr>
          <a:lstStyle/>
          <a:p>
            <a:r>
              <a:rPr lang="en-US" dirty="0">
                <a:solidFill>
                  <a:schemeClr val="bg1"/>
                </a:solidFill>
              </a:rPr>
              <a:t>subproblems</a:t>
            </a:r>
          </a:p>
        </p:txBody>
      </p:sp>
    </p:spTree>
    <p:extLst>
      <p:ext uri="{BB962C8B-B14F-4D97-AF65-F5344CB8AC3E}">
        <p14:creationId xmlns:p14="http://schemas.microsoft.com/office/powerpoint/2010/main" val="474211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Divide</a:t>
            </a:r>
          </a:p>
        </p:txBody>
      </p:sp>
      <p:graphicFrame>
        <p:nvGraphicFramePr>
          <p:cNvPr id="77" name="Object 29"/>
          <p:cNvGraphicFramePr>
            <a:graphicFrameLocks noChangeAspect="1"/>
          </p:cNvGraphicFramePr>
          <p:nvPr/>
        </p:nvGraphicFramePr>
        <p:xfrm>
          <a:off x="4638647" y="2863844"/>
          <a:ext cx="3303587" cy="998538"/>
        </p:xfrm>
        <a:graphic>
          <a:graphicData uri="http://schemas.openxmlformats.org/presentationml/2006/ole">
            <mc:AlternateContent xmlns:mc="http://schemas.openxmlformats.org/markup-compatibility/2006">
              <mc:Choice xmlns:v="urn:schemas-microsoft-com:vml" Requires="v">
                <p:oleObj spid="_x0000_s6330" name="CorelDRAW" r:id="rId3" imgW="3121560" imgH="884520" progId="">
                  <p:embed/>
                </p:oleObj>
              </mc:Choice>
              <mc:Fallback>
                <p:oleObj name="CorelDRAW" r:id="rId3" imgW="3121560" imgH="884520" progId="">
                  <p:embed/>
                  <p:pic>
                    <p:nvPicPr>
                      <p:cNvPr id="77"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47" y="2863844"/>
                        <a:ext cx="3303587" cy="99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 name="Object 15"/>
          <p:cNvGraphicFramePr>
            <a:graphicFrameLocks noChangeAspect="1"/>
          </p:cNvGraphicFramePr>
          <p:nvPr/>
        </p:nvGraphicFramePr>
        <p:xfrm>
          <a:off x="4638647" y="2903532"/>
          <a:ext cx="3303587" cy="917575"/>
        </p:xfrm>
        <a:graphic>
          <a:graphicData uri="http://schemas.openxmlformats.org/presentationml/2006/ole">
            <mc:AlternateContent xmlns:mc="http://schemas.openxmlformats.org/markup-compatibility/2006">
              <mc:Choice xmlns:v="urn:schemas-microsoft-com:vml" Requires="v">
                <p:oleObj spid="_x0000_s6331" name="CorelDRAW" r:id="rId5" imgW="3121560" imgH="812880" progId="">
                  <p:embed/>
                </p:oleObj>
              </mc:Choice>
              <mc:Fallback>
                <p:oleObj name="CorelDRAW" r:id="rId5" imgW="3121560" imgH="812880" progId="">
                  <p:embed/>
                  <p:pic>
                    <p:nvPicPr>
                      <p:cNvPr id="78"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647" y="2903532"/>
                        <a:ext cx="3303587"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 name="Object 18"/>
          <p:cNvGraphicFramePr>
            <a:graphicFrameLocks noChangeAspect="1"/>
          </p:cNvGraphicFramePr>
          <p:nvPr/>
        </p:nvGraphicFramePr>
        <p:xfrm>
          <a:off x="6248372" y="2889244"/>
          <a:ext cx="1693862" cy="917575"/>
        </p:xfrm>
        <a:graphic>
          <a:graphicData uri="http://schemas.openxmlformats.org/presentationml/2006/ole">
            <mc:AlternateContent xmlns:mc="http://schemas.openxmlformats.org/markup-compatibility/2006">
              <mc:Choice xmlns:v="urn:schemas-microsoft-com:vml" Requires="v">
                <p:oleObj spid="_x0000_s6332" name="CorelDRAW" r:id="rId7" imgW="1599840" imgH="812520" progId="">
                  <p:embed/>
                </p:oleObj>
              </mc:Choice>
              <mc:Fallback>
                <p:oleObj name="CorelDRAW" r:id="rId7" imgW="1599840" imgH="812520" progId="">
                  <p:embed/>
                  <p:pic>
                    <p:nvPicPr>
                      <p:cNvPr id="79"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372"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 name="Object 20"/>
          <p:cNvGraphicFramePr>
            <a:graphicFrameLocks noChangeAspect="1"/>
          </p:cNvGraphicFramePr>
          <p:nvPr/>
        </p:nvGraphicFramePr>
        <p:xfrm>
          <a:off x="4638647" y="2889244"/>
          <a:ext cx="1693862" cy="917575"/>
        </p:xfrm>
        <a:graphic>
          <a:graphicData uri="http://schemas.openxmlformats.org/presentationml/2006/ole">
            <mc:AlternateContent xmlns:mc="http://schemas.openxmlformats.org/markup-compatibility/2006">
              <mc:Choice xmlns:v="urn:schemas-microsoft-com:vml" Requires="v">
                <p:oleObj spid="_x0000_s6333" name="CorelDRAW" r:id="rId9" imgW="1599840" imgH="812880" progId="">
                  <p:embed/>
                </p:oleObj>
              </mc:Choice>
              <mc:Fallback>
                <p:oleObj name="CorelDRAW" r:id="rId9" imgW="1599840" imgH="812880" progId="">
                  <p:embed/>
                  <p:pic>
                    <p:nvPicPr>
                      <p:cNvPr id="8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8647"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22"/>
          <p:cNvGraphicFramePr>
            <a:graphicFrameLocks noChangeAspect="1"/>
          </p:cNvGraphicFramePr>
          <p:nvPr/>
        </p:nvGraphicFramePr>
        <p:xfrm>
          <a:off x="1852584" y="3119432"/>
          <a:ext cx="711200" cy="758825"/>
        </p:xfrm>
        <a:graphic>
          <a:graphicData uri="http://schemas.openxmlformats.org/presentationml/2006/ole">
            <mc:AlternateContent xmlns:mc="http://schemas.openxmlformats.org/markup-compatibility/2006">
              <mc:Choice xmlns:v="urn:schemas-microsoft-com:vml" Requires="v">
                <p:oleObj spid="_x0000_s6334" name="CorelDRAW" r:id="rId11" imgW="672480" imgH="672480" progId="">
                  <p:embed/>
                </p:oleObj>
              </mc:Choice>
              <mc:Fallback>
                <p:oleObj name="CorelDRAW" r:id="rId11" imgW="672480" imgH="672480" progId="">
                  <p:embed/>
                  <p:pic>
                    <p:nvPicPr>
                      <p:cNvPr id="81"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2584" y="3119432"/>
                        <a:ext cx="7112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Rectangle 23"/>
          <p:cNvSpPr>
            <a:spLocks noChangeArrowheads="1"/>
          </p:cNvSpPr>
          <p:nvPr/>
        </p:nvSpPr>
        <p:spPr bwMode="auto">
          <a:xfrm>
            <a:off x="571472" y="2571744"/>
            <a:ext cx="3275012"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Text Box 24"/>
          <p:cNvSpPr txBox="1">
            <a:spLocks noChangeArrowheads="1"/>
          </p:cNvSpPr>
          <p:nvPr/>
        </p:nvSpPr>
        <p:spPr bwMode="auto">
          <a:xfrm>
            <a:off x="1500166" y="4906957"/>
            <a:ext cx="2143140" cy="576262"/>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rPr>
              <a:t>Solve Directly</a:t>
            </a:r>
            <a:endParaRPr kumimoji="0" lang="zh-TW" altLang="en-US"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4" name="Line 25"/>
          <p:cNvSpPr>
            <a:spLocks noChangeShapeType="1"/>
          </p:cNvSpPr>
          <p:nvPr/>
        </p:nvSpPr>
        <p:spPr bwMode="auto">
          <a:xfrm flipV="1">
            <a:off x="2208184" y="4024307"/>
            <a:ext cx="0" cy="88265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Rectangle 26"/>
          <p:cNvSpPr>
            <a:spLocks noChangeArrowheads="1"/>
          </p:cNvSpPr>
          <p:nvPr/>
        </p:nvSpPr>
        <p:spPr bwMode="auto">
          <a:xfrm>
            <a:off x="3846484" y="2571744"/>
            <a:ext cx="4680000"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Line 31"/>
          <p:cNvSpPr>
            <a:spLocks noChangeShapeType="1"/>
          </p:cNvSpPr>
          <p:nvPr/>
        </p:nvSpPr>
        <p:spPr bwMode="auto">
          <a:xfrm flipH="1">
            <a:off x="4711672" y="3771894"/>
            <a:ext cx="647700" cy="127793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Line 32"/>
          <p:cNvSpPr>
            <a:spLocks noChangeShapeType="1"/>
          </p:cNvSpPr>
          <p:nvPr/>
        </p:nvSpPr>
        <p:spPr bwMode="auto">
          <a:xfrm>
            <a:off x="7232622" y="3735382"/>
            <a:ext cx="268336" cy="1336692"/>
          </a:xfrm>
          <a:prstGeom prst="line">
            <a:avLst/>
          </a:prstGeom>
          <a:noFill/>
          <a:ln w="38100">
            <a:solidFill>
              <a:schemeClr val="tx1"/>
            </a:solidFill>
            <a:round/>
            <a:headEnd/>
            <a:tailEnd type="triangle" w="med" len="me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Text Box 33"/>
          <p:cNvSpPr txBox="1">
            <a:spLocks noChangeArrowheads="1"/>
          </p:cNvSpPr>
          <p:nvPr/>
        </p:nvSpPr>
        <p:spPr bwMode="auto">
          <a:xfrm>
            <a:off x="585759"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If small</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9" name="Text Box 34"/>
          <p:cNvSpPr txBox="1">
            <a:spLocks noChangeArrowheads="1"/>
          </p:cNvSpPr>
          <p:nvPr/>
        </p:nvSpPr>
        <p:spPr bwMode="auto">
          <a:xfrm>
            <a:off x="3846484"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else</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4" name="Title 3">
            <a:extLst>
              <a:ext uri="{FF2B5EF4-FFF2-40B4-BE49-F238E27FC236}">
                <a16:creationId xmlns:a16="http://schemas.microsoft.com/office/drawing/2014/main" id="{7E79F69C-C6F2-274F-BFF6-23756183E4AD}"/>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76483150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Recursive</a:t>
            </a:r>
          </a:p>
        </p:txBody>
      </p:sp>
      <p:graphicFrame>
        <p:nvGraphicFramePr>
          <p:cNvPr id="17" name="Object 5"/>
          <p:cNvGraphicFramePr>
            <a:graphicFrameLocks noChangeAspect="1"/>
          </p:cNvGraphicFramePr>
          <p:nvPr/>
        </p:nvGraphicFramePr>
        <p:xfrm>
          <a:off x="3311525" y="2214554"/>
          <a:ext cx="2268538" cy="685800"/>
        </p:xfrm>
        <a:graphic>
          <a:graphicData uri="http://schemas.openxmlformats.org/presentationml/2006/ole">
            <mc:AlternateContent xmlns:mc="http://schemas.openxmlformats.org/markup-compatibility/2006">
              <mc:Choice xmlns:v="urn:schemas-microsoft-com:vml" Requires="v">
                <p:oleObj spid="_x0000_s7613" name="CorelDRAW" r:id="rId3" imgW="3121560" imgH="884520" progId="">
                  <p:embed/>
                </p:oleObj>
              </mc:Choice>
              <mc:Fallback>
                <p:oleObj name="CorelDRAW" r:id="rId3" imgW="3121560" imgH="884520" progId="">
                  <p:embed/>
                  <p:pic>
                    <p:nvPicPr>
                      <p:cNvPr id="1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25" y="2214554"/>
                        <a:ext cx="226853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nvGraphicFramePr>
        <p:xfrm>
          <a:off x="3311525" y="2228842"/>
          <a:ext cx="2268538" cy="630237"/>
        </p:xfrm>
        <a:graphic>
          <a:graphicData uri="http://schemas.openxmlformats.org/presentationml/2006/ole">
            <mc:AlternateContent xmlns:mc="http://schemas.openxmlformats.org/markup-compatibility/2006">
              <mc:Choice xmlns:v="urn:schemas-microsoft-com:vml" Requires="v">
                <p:oleObj spid="_x0000_s7614" name="CorelDRAW" r:id="rId5" imgW="3121560" imgH="812880" progId="">
                  <p:embed/>
                </p:oleObj>
              </mc:Choice>
              <mc:Fallback>
                <p:oleObj name="CorelDRAW" r:id="rId5" imgW="3121560" imgH="812880" progId="">
                  <p:embed/>
                  <p:pic>
                    <p:nvPicPr>
                      <p:cNvPr id="1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525" y="2228842"/>
                        <a:ext cx="2268538"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7"/>
          <p:cNvGraphicFramePr>
            <a:graphicFrameLocks noChangeAspect="1"/>
          </p:cNvGraphicFramePr>
          <p:nvPr/>
        </p:nvGraphicFramePr>
        <p:xfrm>
          <a:off x="4416425" y="2255829"/>
          <a:ext cx="1163638" cy="630238"/>
        </p:xfrm>
        <a:graphic>
          <a:graphicData uri="http://schemas.openxmlformats.org/presentationml/2006/ole">
            <mc:AlternateContent xmlns:mc="http://schemas.openxmlformats.org/markup-compatibility/2006">
              <mc:Choice xmlns:v="urn:schemas-microsoft-com:vml" Requires="v">
                <p:oleObj spid="_x0000_s7615" name="CorelDRAW" r:id="rId7" imgW="1599840" imgH="812520" progId="">
                  <p:embed/>
                </p:oleObj>
              </mc:Choice>
              <mc:Fallback>
                <p:oleObj name="CorelDRAW" r:id="rId7" imgW="1599840" imgH="812520" progId="">
                  <p:embed/>
                  <p:pic>
                    <p:nvPicPr>
                      <p:cNvPr id="1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4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8"/>
          <p:cNvGraphicFramePr>
            <a:graphicFrameLocks noChangeAspect="1"/>
          </p:cNvGraphicFramePr>
          <p:nvPr/>
        </p:nvGraphicFramePr>
        <p:xfrm>
          <a:off x="3311525" y="2255829"/>
          <a:ext cx="1163638" cy="630238"/>
        </p:xfrm>
        <a:graphic>
          <a:graphicData uri="http://schemas.openxmlformats.org/presentationml/2006/ole">
            <mc:AlternateContent xmlns:mc="http://schemas.openxmlformats.org/markup-compatibility/2006">
              <mc:Choice xmlns:v="urn:schemas-microsoft-com:vml" Requires="v">
                <p:oleObj spid="_x0000_s7616" name="CorelDRAW" r:id="rId9" imgW="1599840" imgH="812880" progId="">
                  <p:embed/>
                </p:oleObj>
              </mc:Choice>
              <mc:Fallback>
                <p:oleObj name="CorelDRAW" r:id="rId9" imgW="1599840" imgH="812880" progId="">
                  <p:embed/>
                  <p:pic>
                    <p:nvPicPr>
                      <p:cNvPr id="2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15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9"/>
          <p:cNvSpPr>
            <a:spLocks noChangeShapeType="1"/>
          </p:cNvSpPr>
          <p:nvPr/>
        </p:nvSpPr>
        <p:spPr bwMode="auto">
          <a:xfrm flipH="1">
            <a:off x="3311525" y="2886067"/>
            <a:ext cx="466725" cy="935037"/>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2" name="Line 10"/>
          <p:cNvSpPr>
            <a:spLocks noChangeShapeType="1"/>
          </p:cNvSpPr>
          <p:nvPr/>
        </p:nvSpPr>
        <p:spPr bwMode="auto">
          <a:xfrm>
            <a:off x="5148263" y="2813042"/>
            <a:ext cx="393700" cy="950912"/>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3" name="Object 24"/>
          <p:cNvGraphicFramePr>
            <a:graphicFrameLocks noChangeAspect="1"/>
          </p:cNvGraphicFramePr>
          <p:nvPr/>
        </p:nvGraphicFramePr>
        <p:xfrm>
          <a:off x="2016125" y="3557579"/>
          <a:ext cx="1876425" cy="568325"/>
        </p:xfrm>
        <a:graphic>
          <a:graphicData uri="http://schemas.openxmlformats.org/presentationml/2006/ole">
            <mc:AlternateContent xmlns:mc="http://schemas.openxmlformats.org/markup-compatibility/2006">
              <mc:Choice xmlns:v="urn:schemas-microsoft-com:vml" Requires="v">
                <p:oleObj spid="_x0000_s7617" name="CorelDRAW" r:id="rId11" imgW="3121560" imgH="884520" progId="">
                  <p:embed/>
                </p:oleObj>
              </mc:Choice>
              <mc:Fallback>
                <p:oleObj name="CorelDRAW" r:id="rId11" imgW="3121560" imgH="884520" progId="">
                  <p:embed/>
                  <p:pic>
                    <p:nvPicPr>
                      <p:cNvPr id="23"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3557579"/>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5"/>
          <p:cNvGraphicFramePr>
            <a:graphicFrameLocks noChangeAspect="1"/>
          </p:cNvGraphicFramePr>
          <p:nvPr/>
        </p:nvGraphicFramePr>
        <p:xfrm>
          <a:off x="2016125" y="3562342"/>
          <a:ext cx="1879600" cy="522287"/>
        </p:xfrm>
        <a:graphic>
          <a:graphicData uri="http://schemas.openxmlformats.org/presentationml/2006/ole">
            <mc:AlternateContent xmlns:mc="http://schemas.openxmlformats.org/markup-compatibility/2006">
              <mc:Choice xmlns:v="urn:schemas-microsoft-com:vml" Requires="v">
                <p:oleObj spid="_x0000_s7618" name="CorelDRAW" r:id="rId12" imgW="3121560" imgH="812880" progId="">
                  <p:embed/>
                </p:oleObj>
              </mc:Choice>
              <mc:Fallback>
                <p:oleObj name="CorelDRAW" r:id="rId12" imgW="3121560" imgH="812880" progId="">
                  <p:embed/>
                  <p:pic>
                    <p:nvPicPr>
                      <p:cNvPr id="24"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3562342"/>
                        <a:ext cx="18796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6"/>
          <p:cNvGraphicFramePr>
            <a:graphicFrameLocks noChangeAspect="1"/>
          </p:cNvGraphicFramePr>
          <p:nvPr/>
        </p:nvGraphicFramePr>
        <p:xfrm>
          <a:off x="2916238" y="3587742"/>
          <a:ext cx="965200" cy="522287"/>
        </p:xfrm>
        <a:graphic>
          <a:graphicData uri="http://schemas.openxmlformats.org/presentationml/2006/ole">
            <mc:AlternateContent xmlns:mc="http://schemas.openxmlformats.org/markup-compatibility/2006">
              <mc:Choice xmlns:v="urn:schemas-microsoft-com:vml" Requires="v">
                <p:oleObj spid="_x0000_s7619" name="CorelDRAW" r:id="rId13" imgW="1599840" imgH="812520" progId="">
                  <p:embed/>
                </p:oleObj>
              </mc:Choice>
              <mc:Fallback>
                <p:oleObj name="CorelDRAW" r:id="rId13" imgW="1599840" imgH="812520" progId="">
                  <p:embed/>
                  <p:pic>
                    <p:nvPicPr>
                      <p:cNvPr id="25"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3587742"/>
                        <a:ext cx="9652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7"/>
          <p:cNvGraphicFramePr>
            <a:graphicFrameLocks noChangeAspect="1"/>
          </p:cNvGraphicFramePr>
          <p:nvPr/>
        </p:nvGraphicFramePr>
        <p:xfrm>
          <a:off x="2016125" y="3587742"/>
          <a:ext cx="963613" cy="522287"/>
        </p:xfrm>
        <a:graphic>
          <a:graphicData uri="http://schemas.openxmlformats.org/presentationml/2006/ole">
            <mc:AlternateContent xmlns:mc="http://schemas.openxmlformats.org/markup-compatibility/2006">
              <mc:Choice xmlns:v="urn:schemas-microsoft-com:vml" Requires="v">
                <p:oleObj spid="_x0000_s7620" name="CorelDRAW" r:id="rId14" imgW="1599840" imgH="812880" progId="">
                  <p:embed/>
                </p:oleObj>
              </mc:Choice>
              <mc:Fallback>
                <p:oleObj name="CorelDRAW" r:id="rId14" imgW="1599840" imgH="812880" progId="">
                  <p:embed/>
                  <p:pic>
                    <p:nvPicPr>
                      <p:cNvPr id="26"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125" y="3587742"/>
                        <a:ext cx="9636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Line 28"/>
          <p:cNvSpPr>
            <a:spLocks noChangeShapeType="1"/>
          </p:cNvSpPr>
          <p:nvPr/>
        </p:nvSpPr>
        <p:spPr bwMode="auto">
          <a:xfrm flipH="1">
            <a:off x="2047875" y="4110029"/>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Line 29"/>
          <p:cNvSpPr>
            <a:spLocks noChangeShapeType="1"/>
          </p:cNvSpPr>
          <p:nvPr/>
        </p:nvSpPr>
        <p:spPr bwMode="auto">
          <a:xfrm>
            <a:off x="3487738" y="4110029"/>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9" name="Object 30"/>
          <p:cNvGraphicFramePr>
            <a:graphicFrameLocks noChangeAspect="1"/>
          </p:cNvGraphicFramePr>
          <p:nvPr/>
        </p:nvGraphicFramePr>
        <p:xfrm>
          <a:off x="4960938" y="3543292"/>
          <a:ext cx="1876425" cy="568325"/>
        </p:xfrm>
        <a:graphic>
          <a:graphicData uri="http://schemas.openxmlformats.org/presentationml/2006/ole">
            <mc:AlternateContent xmlns:mc="http://schemas.openxmlformats.org/markup-compatibility/2006">
              <mc:Choice xmlns:v="urn:schemas-microsoft-com:vml" Requires="v">
                <p:oleObj spid="_x0000_s7621" name="CorelDRAW" r:id="rId15" imgW="3121560" imgH="884520" progId="">
                  <p:embed/>
                </p:oleObj>
              </mc:Choice>
              <mc:Fallback>
                <p:oleObj name="CorelDRAW" r:id="rId15" imgW="3121560" imgH="884520" progId="">
                  <p:embed/>
                  <p:pic>
                    <p:nvPicPr>
                      <p:cNvPr id="29"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938" y="3543292"/>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31"/>
          <p:cNvGraphicFramePr>
            <a:graphicFrameLocks noChangeAspect="1"/>
          </p:cNvGraphicFramePr>
          <p:nvPr/>
        </p:nvGraphicFramePr>
        <p:xfrm>
          <a:off x="4960938" y="3548054"/>
          <a:ext cx="1879600" cy="522288"/>
        </p:xfrm>
        <a:graphic>
          <a:graphicData uri="http://schemas.openxmlformats.org/presentationml/2006/ole">
            <mc:AlternateContent xmlns:mc="http://schemas.openxmlformats.org/markup-compatibility/2006">
              <mc:Choice xmlns:v="urn:schemas-microsoft-com:vml" Requires="v">
                <p:oleObj spid="_x0000_s7622" name="CorelDRAW" r:id="rId16" imgW="3121560" imgH="812880" progId="">
                  <p:embed/>
                </p:oleObj>
              </mc:Choice>
              <mc:Fallback>
                <p:oleObj name="CorelDRAW" r:id="rId16" imgW="3121560" imgH="812880" progId="">
                  <p:embed/>
                  <p:pic>
                    <p:nvPicPr>
                      <p:cNvPr id="3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3548054"/>
                        <a:ext cx="1879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32"/>
          <p:cNvGraphicFramePr>
            <a:graphicFrameLocks noChangeAspect="1"/>
          </p:cNvGraphicFramePr>
          <p:nvPr/>
        </p:nvGraphicFramePr>
        <p:xfrm>
          <a:off x="5867400" y="3570279"/>
          <a:ext cx="965200" cy="522288"/>
        </p:xfrm>
        <a:graphic>
          <a:graphicData uri="http://schemas.openxmlformats.org/presentationml/2006/ole">
            <mc:AlternateContent xmlns:mc="http://schemas.openxmlformats.org/markup-compatibility/2006">
              <mc:Choice xmlns:v="urn:schemas-microsoft-com:vml" Requires="v">
                <p:oleObj spid="_x0000_s7623" name="CorelDRAW" r:id="rId17" imgW="1599840" imgH="812520" progId="">
                  <p:embed/>
                </p:oleObj>
              </mc:Choice>
              <mc:Fallback>
                <p:oleObj name="CorelDRAW" r:id="rId17" imgW="1599840" imgH="812520" progId="">
                  <p:embed/>
                  <p:pic>
                    <p:nvPicPr>
                      <p:cNvPr id="31"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3570279"/>
                        <a:ext cx="96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33"/>
          <p:cNvGraphicFramePr>
            <a:graphicFrameLocks noChangeAspect="1"/>
          </p:cNvGraphicFramePr>
          <p:nvPr/>
        </p:nvGraphicFramePr>
        <p:xfrm>
          <a:off x="4960938" y="3570279"/>
          <a:ext cx="963612" cy="522288"/>
        </p:xfrm>
        <a:graphic>
          <a:graphicData uri="http://schemas.openxmlformats.org/presentationml/2006/ole">
            <mc:AlternateContent xmlns:mc="http://schemas.openxmlformats.org/markup-compatibility/2006">
              <mc:Choice xmlns:v="urn:schemas-microsoft-com:vml" Requires="v">
                <p:oleObj spid="_x0000_s7624" name="CorelDRAW" r:id="rId18" imgW="1599840" imgH="812880" progId="">
                  <p:embed/>
                </p:oleObj>
              </mc:Choice>
              <mc:Fallback>
                <p:oleObj name="CorelDRAW" r:id="rId18" imgW="1599840" imgH="812880" progId="">
                  <p:embed/>
                  <p:pic>
                    <p:nvPicPr>
                      <p:cNvPr id="32"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0938" y="3570279"/>
                        <a:ext cx="96361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Line 34"/>
          <p:cNvSpPr>
            <a:spLocks noChangeShapeType="1"/>
          </p:cNvSpPr>
          <p:nvPr/>
        </p:nvSpPr>
        <p:spPr bwMode="auto">
          <a:xfrm flipH="1">
            <a:off x="4992688" y="4095742"/>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4" name="Line 35"/>
          <p:cNvSpPr>
            <a:spLocks noChangeShapeType="1"/>
          </p:cNvSpPr>
          <p:nvPr/>
        </p:nvSpPr>
        <p:spPr bwMode="auto">
          <a:xfrm>
            <a:off x="6432550" y="4095742"/>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6DFE7526-8206-C348-BABA-705934F9BF34}"/>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92018660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Solve and Conquer</a:t>
            </a:r>
          </a:p>
        </p:txBody>
      </p:sp>
      <p:sp>
        <p:nvSpPr>
          <p:cNvPr id="35" name="Freeform 29"/>
          <p:cNvSpPr>
            <a:spLocks/>
          </p:cNvSpPr>
          <p:nvPr/>
        </p:nvSpPr>
        <p:spPr bwMode="auto">
          <a:xfrm>
            <a:off x="1695450" y="40227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6" name="Freeform 30"/>
          <p:cNvSpPr>
            <a:spLocks/>
          </p:cNvSpPr>
          <p:nvPr/>
        </p:nvSpPr>
        <p:spPr bwMode="auto">
          <a:xfrm flipH="1">
            <a:off x="3711575" y="3989379"/>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7" name="Freeform 31"/>
          <p:cNvSpPr>
            <a:spLocks/>
          </p:cNvSpPr>
          <p:nvPr/>
        </p:nvSpPr>
        <p:spPr bwMode="auto">
          <a:xfrm>
            <a:off x="4648200" y="400366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8" name="Freeform 32"/>
          <p:cNvSpPr>
            <a:spLocks/>
          </p:cNvSpPr>
          <p:nvPr/>
        </p:nvSpPr>
        <p:spPr bwMode="auto">
          <a:xfrm flipH="1">
            <a:off x="6700838" y="3956041"/>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9" name="Freeform 33"/>
          <p:cNvSpPr>
            <a:spLocks/>
          </p:cNvSpPr>
          <p:nvPr/>
        </p:nvSpPr>
        <p:spPr bwMode="auto">
          <a:xfrm>
            <a:off x="2884488" y="27273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0" name="Freeform 34"/>
          <p:cNvSpPr>
            <a:spLocks/>
          </p:cNvSpPr>
          <p:nvPr/>
        </p:nvSpPr>
        <p:spPr bwMode="auto">
          <a:xfrm flipH="1">
            <a:off x="5584825" y="2690804"/>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nvGrpSpPr>
          <p:cNvPr id="41" name="Group 42"/>
          <p:cNvGrpSpPr>
            <a:grpSpLocks/>
          </p:cNvGrpSpPr>
          <p:nvPr/>
        </p:nvGrpSpPr>
        <p:grpSpPr bwMode="auto">
          <a:xfrm>
            <a:off x="1619250" y="2214554"/>
            <a:ext cx="5491163" cy="2870200"/>
            <a:chOff x="1040" y="1667"/>
            <a:chExt cx="3459" cy="1808"/>
          </a:xfrm>
        </p:grpSpPr>
        <p:sp>
          <p:nvSpPr>
            <p:cNvPr id="42" name="Oval 4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3" name="Oval 3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4" name="Oval 4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5" name="Oval 38"/>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6" name="Oval 37"/>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7" name="Line 1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8" name="Line 1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9" name="Line 1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0" name="Line 1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1" name="Line 2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2" name="Line 2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3" name="Oval 35"/>
            <p:cNvSpPr>
              <a:spLocks noChangeArrowheads="1"/>
            </p:cNvSpPr>
            <p:nvPr/>
          </p:nvSpPr>
          <p:spPr bwMode="auto">
            <a:xfrm>
              <a:off x="1040"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4" name="Oval 36"/>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55" name="Group 57"/>
          <p:cNvGrpSpPr>
            <a:grpSpLocks/>
          </p:cNvGrpSpPr>
          <p:nvPr/>
        </p:nvGrpSpPr>
        <p:grpSpPr bwMode="auto">
          <a:xfrm>
            <a:off x="1619250" y="2214554"/>
            <a:ext cx="5491163" cy="2870200"/>
            <a:chOff x="1040" y="1667"/>
            <a:chExt cx="3459" cy="1808"/>
          </a:xfrm>
        </p:grpSpPr>
        <p:sp>
          <p:nvSpPr>
            <p:cNvPr id="56" name="Oval 58"/>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7" name="Oval 5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8" name="Oval 60"/>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9" name="Oval 61"/>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0" name="Oval 62"/>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1" name="Line 63"/>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2" name="Line 64"/>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3" name="Line 65"/>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4" name="Line 66"/>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5" name="Line 67"/>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6" name="Line 68"/>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7" name="Oval 69"/>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8" name="Oval 70"/>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69" name="Group 99"/>
          <p:cNvGrpSpPr>
            <a:grpSpLocks/>
          </p:cNvGrpSpPr>
          <p:nvPr/>
        </p:nvGrpSpPr>
        <p:grpSpPr bwMode="auto">
          <a:xfrm>
            <a:off x="1619250" y="2214554"/>
            <a:ext cx="5491163" cy="2870200"/>
            <a:chOff x="1040" y="1667"/>
            <a:chExt cx="3459" cy="1808"/>
          </a:xfrm>
        </p:grpSpPr>
        <p:sp>
          <p:nvSpPr>
            <p:cNvPr id="70" name="Oval 10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1" name="Oval 101"/>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2" name="Oval 102"/>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3" name="Oval 103"/>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4" name="Oval 104"/>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5" name="Line 105"/>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6" name="Line 106"/>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Line 107"/>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8" name="Line 108"/>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9" name="Line 109"/>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Line 110"/>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1" name="Oval 111"/>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2" name="Oval 112"/>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83" name="Group 128"/>
          <p:cNvGrpSpPr>
            <a:grpSpLocks/>
          </p:cNvGrpSpPr>
          <p:nvPr/>
        </p:nvGrpSpPr>
        <p:grpSpPr bwMode="auto">
          <a:xfrm>
            <a:off x="1619250" y="2214554"/>
            <a:ext cx="5491163" cy="2870200"/>
            <a:chOff x="1040" y="1667"/>
            <a:chExt cx="3459" cy="1808"/>
          </a:xfrm>
        </p:grpSpPr>
        <p:sp>
          <p:nvSpPr>
            <p:cNvPr id="84" name="Oval 129"/>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Oval 130"/>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Oval 13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Oval 132"/>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Oval 133"/>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9" name="Line 134"/>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0" name="Line 135"/>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1" name="Line 13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Line 13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3" name="Line 138"/>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4" name="Line 139"/>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Oval 140"/>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6" name="Oval 141"/>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97" name="Group 142"/>
          <p:cNvGrpSpPr>
            <a:grpSpLocks/>
          </p:cNvGrpSpPr>
          <p:nvPr/>
        </p:nvGrpSpPr>
        <p:grpSpPr bwMode="auto">
          <a:xfrm>
            <a:off x="1619250" y="2214554"/>
            <a:ext cx="5491163" cy="2870200"/>
            <a:chOff x="1040" y="1667"/>
            <a:chExt cx="3459" cy="1808"/>
          </a:xfrm>
        </p:grpSpPr>
        <p:sp>
          <p:nvSpPr>
            <p:cNvPr id="98" name="Oval 143"/>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9" name="Oval 144"/>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0" name="Oval 145"/>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Oval 146"/>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2" name="Oval 147"/>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3" name="Line 148"/>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4" name="Line 149"/>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5" name="Line 150"/>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6" name="Line 151"/>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7" name="Line 15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8" name="Line 15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9" name="Oval 154"/>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0" name="Oval 155"/>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11" name="Group 156"/>
          <p:cNvGrpSpPr>
            <a:grpSpLocks/>
          </p:cNvGrpSpPr>
          <p:nvPr/>
        </p:nvGrpSpPr>
        <p:grpSpPr bwMode="auto">
          <a:xfrm>
            <a:off x="1619250" y="2214554"/>
            <a:ext cx="5491163" cy="2870200"/>
            <a:chOff x="1040" y="1667"/>
            <a:chExt cx="3459" cy="1808"/>
          </a:xfrm>
        </p:grpSpPr>
        <p:sp>
          <p:nvSpPr>
            <p:cNvPr id="112" name="Oval 157"/>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3" name="Oval 158"/>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4" name="Oval 159"/>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5" name="Oval 160"/>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6" name="Oval 161"/>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7" name="Line 162"/>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8" name="Line 163"/>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9" name="Line 164"/>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0" name="Line 165"/>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1" name="Line 166"/>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2" name="Line 167"/>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3" name="Oval 168"/>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4" name="Oval 169"/>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25" name="Group 170"/>
          <p:cNvGrpSpPr>
            <a:grpSpLocks/>
          </p:cNvGrpSpPr>
          <p:nvPr/>
        </p:nvGrpSpPr>
        <p:grpSpPr bwMode="auto">
          <a:xfrm>
            <a:off x="1619250" y="2214554"/>
            <a:ext cx="5491163" cy="2870200"/>
            <a:chOff x="1040" y="1667"/>
            <a:chExt cx="3459" cy="1808"/>
          </a:xfrm>
        </p:grpSpPr>
        <p:sp>
          <p:nvSpPr>
            <p:cNvPr id="126" name="Oval 171"/>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7" name="Oval 172"/>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8" name="Oval 173"/>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9" name="Oval 174"/>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0" name="Oval 175"/>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1" name="Line 176"/>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2" name="Line 177"/>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3" name="Line 178"/>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4" name="Line 179"/>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5" name="Line 180"/>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6" name="Line 181"/>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7" name="Oval 182"/>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8" name="Oval 183"/>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39" name="Group 184"/>
          <p:cNvGrpSpPr>
            <a:grpSpLocks/>
          </p:cNvGrpSpPr>
          <p:nvPr/>
        </p:nvGrpSpPr>
        <p:grpSpPr bwMode="auto">
          <a:xfrm>
            <a:off x="1619250" y="2214554"/>
            <a:ext cx="5491163" cy="2870200"/>
            <a:chOff x="1040" y="1667"/>
            <a:chExt cx="3459" cy="1808"/>
          </a:xfrm>
        </p:grpSpPr>
        <p:sp>
          <p:nvSpPr>
            <p:cNvPr id="140" name="Oval 185"/>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1" name="Oval 186"/>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2" name="Oval 187"/>
            <p:cNvSpPr>
              <a:spLocks noChangeArrowheads="1"/>
            </p:cNvSpPr>
            <p:nvPr/>
          </p:nvSpPr>
          <p:spPr bwMode="auto">
            <a:xfrm>
              <a:off x="2086" y="1667"/>
              <a:ext cx="1405" cy="344"/>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3" name="Oval 188"/>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4" name="Oval 189"/>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5" name="Line 19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6" name="Line 19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7" name="Line 192"/>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8" name="Line 193"/>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9" name="Line 194"/>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0" name="Line 195"/>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1" name="Oval 196"/>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2" name="Oval 197"/>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
        <p:nvSpPr>
          <p:cNvPr id="4" name="Title 3">
            <a:extLst>
              <a:ext uri="{FF2B5EF4-FFF2-40B4-BE49-F238E27FC236}">
                <a16:creationId xmlns:a16="http://schemas.microsoft.com/office/drawing/2014/main" id="{1326B125-91B0-884E-8B8E-F2F07376D637}"/>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9171485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3792206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5608736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3B4CB6-5F43-AD4C-8651-A763346938E4}"/>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A270AE26-0A1D-DE4A-B6EF-BE2DDE6B6376}"/>
              </a:ext>
            </a:extLst>
          </p:cNvPr>
          <p:cNvSpPr>
            <a:spLocks noGrp="1"/>
          </p:cNvSpPr>
          <p:nvPr>
            <p:ph type="title"/>
          </p:nvPr>
        </p:nvSpPr>
        <p:spPr/>
        <p:txBody>
          <a:bodyPr/>
          <a:lstStyle/>
          <a:p>
            <a:r>
              <a:rPr lang="en-US" dirty="0"/>
              <a:t>Recap: Function Definition</a:t>
            </a:r>
          </a:p>
        </p:txBody>
      </p:sp>
      <p:sp>
        <p:nvSpPr>
          <p:cNvPr id="4" name="Content Placeholder 3">
            <a:extLst>
              <a:ext uri="{FF2B5EF4-FFF2-40B4-BE49-F238E27FC236}">
                <a16:creationId xmlns:a16="http://schemas.microsoft.com/office/drawing/2014/main" id="{1CE8A253-3A4E-CA46-A690-ADA5B5AC7811}"/>
              </a:ext>
            </a:extLst>
          </p:cNvPr>
          <p:cNvSpPr>
            <a:spLocks noGrp="1"/>
          </p:cNvSpPr>
          <p:nvPr>
            <p:ph idx="1"/>
          </p:nvPr>
        </p:nvSpPr>
        <p:spPr/>
        <p:txBody>
          <a:bodyPr>
            <a:normAutofit fontScale="92500"/>
          </a:bodyPr>
          <a:lstStyle/>
          <a:p>
            <a:pPr>
              <a:lnSpc>
                <a:spcPct val="90000"/>
              </a:lnSpc>
              <a:spcBef>
                <a:spcPts val="500"/>
              </a:spcBef>
            </a:pPr>
            <a:r>
              <a:rPr lang="en-US" altLang="zh-TW" sz="2400" dirty="0">
                <a:solidFill>
                  <a:srgbClr val="000000"/>
                </a:solidFill>
                <a:latin typeface="Times New Roman" panose="02020603050405020304" pitchFamily="18" charset="0"/>
              </a:rPr>
              <a:t>The format of a function definition is as follows:</a:t>
            </a:r>
          </a:p>
          <a:p>
            <a:pPr lvl="2">
              <a:lnSpc>
                <a:spcPct val="90000"/>
              </a:lnSpc>
              <a:spcBef>
                <a:spcPts val="500"/>
              </a:spcBef>
              <a:buNone/>
            </a:pPr>
            <a:r>
              <a:rPr lang="en-US" altLang="zh-TW" sz="1800" i="1" dirty="0">
                <a:solidFill>
                  <a:srgbClr val="000000"/>
                </a:solidFill>
                <a:latin typeface="AGaramond" pitchFamily="50" charset="0"/>
              </a:rPr>
              <a:t>	return-value-type</a:t>
            </a: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function-name</a:t>
            </a:r>
            <a:r>
              <a:rPr lang="en-US" altLang="zh-TW" sz="1800" dirty="0">
                <a:solidFill>
                  <a:srgbClr val="000000"/>
                </a:solidFill>
                <a:latin typeface="Lucida Console" panose="020B0609040504020204" pitchFamily="49" charset="0"/>
              </a:rPr>
              <a:t>(</a:t>
            </a: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parameter-list</a:t>
            </a:r>
            <a:r>
              <a:rPr lang="en-US" altLang="zh-TW" sz="1800" i="1" dirty="0">
                <a:solidFill>
                  <a:srgbClr val="000000"/>
                </a:solidFill>
                <a:latin typeface="Lucida Console" panose="020B0609040504020204" pitchFamily="49" charset="0"/>
              </a:rPr>
              <a:t> </a:t>
            </a: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declarations and statements</a:t>
            </a:r>
            <a:br>
              <a:rPr lang="en-US" altLang="zh-TW" sz="1800" i="1" dirty="0">
                <a:solidFill>
                  <a:srgbClr val="000000"/>
                </a:solidFill>
                <a:latin typeface="AGaramond" pitchFamily="50" charset="0"/>
              </a:rPr>
            </a:br>
            <a:r>
              <a:rPr lang="en-US" altLang="zh-TW" sz="1800" dirty="0">
                <a:solidFill>
                  <a:srgbClr val="000000"/>
                </a:solidFill>
                <a:latin typeface="Lucida Console" panose="020B0609040504020204" pitchFamily="49" charset="0"/>
              </a:rPr>
              <a:t>}</a:t>
            </a:r>
          </a:p>
          <a:p>
            <a:pPr>
              <a:lnSpc>
                <a:spcPct val="90000"/>
              </a:lnSpc>
              <a:spcBef>
                <a:spcPts val="500"/>
              </a:spcBef>
            </a:pPr>
            <a:r>
              <a:rPr lang="en-US" altLang="zh-TW" sz="2400" dirty="0">
                <a:solidFill>
                  <a:srgbClr val="000000"/>
                </a:solidFill>
                <a:latin typeface="Times New Roman" panose="02020603050405020304" pitchFamily="18" charset="0"/>
              </a:rPr>
              <a:t>The </a:t>
            </a:r>
            <a:r>
              <a:rPr lang="en-US" altLang="zh-TW" sz="2400" i="1" dirty="0">
                <a:solidFill>
                  <a:srgbClr val="000000"/>
                </a:solidFill>
                <a:latin typeface="Times New Roman" panose="02020603050405020304" pitchFamily="18" charset="0"/>
              </a:rPr>
              <a:t>function-name </a:t>
            </a:r>
            <a:r>
              <a:rPr lang="en-US" altLang="zh-TW" sz="2400" dirty="0">
                <a:solidFill>
                  <a:srgbClr val="000000"/>
                </a:solidFill>
                <a:latin typeface="Times New Roman" panose="02020603050405020304" pitchFamily="18" charset="0"/>
              </a:rPr>
              <a:t>is any valid identifier. </a:t>
            </a:r>
          </a:p>
          <a:p>
            <a:pPr>
              <a:lnSpc>
                <a:spcPct val="90000"/>
              </a:lnSpc>
              <a:spcBef>
                <a:spcPts val="500"/>
              </a:spcBef>
            </a:pPr>
            <a:r>
              <a:rPr lang="en-US" altLang="zh-TW" sz="2400" dirty="0">
                <a:solidFill>
                  <a:srgbClr val="000000"/>
                </a:solidFill>
                <a:latin typeface="Times New Roman" panose="02020603050405020304" pitchFamily="18" charset="0"/>
              </a:rPr>
              <a:t>The </a:t>
            </a:r>
            <a:r>
              <a:rPr lang="en-US" altLang="zh-TW" sz="2400" i="1" dirty="0">
                <a:solidFill>
                  <a:srgbClr val="000000"/>
                </a:solidFill>
                <a:latin typeface="Times New Roman" panose="02020603050405020304" pitchFamily="18" charset="0"/>
              </a:rPr>
              <a:t>return-value-type </a:t>
            </a:r>
            <a:r>
              <a:rPr lang="en-US" altLang="zh-TW" sz="2400" dirty="0">
                <a:solidFill>
                  <a:srgbClr val="000000"/>
                </a:solidFill>
                <a:latin typeface="Times New Roman" panose="02020603050405020304" pitchFamily="18" charset="0"/>
              </a:rPr>
              <a:t>is the data type of the returned result to the caller. </a:t>
            </a:r>
          </a:p>
          <a:p>
            <a:pPr lvl="1">
              <a:lnSpc>
                <a:spcPct val="90000"/>
              </a:lnSpc>
              <a:spcBef>
                <a:spcPts val="500"/>
              </a:spcBef>
            </a:pPr>
            <a:r>
              <a:rPr lang="en-US" altLang="zh-TW" sz="2200" dirty="0">
                <a:solidFill>
                  <a:srgbClr val="000000"/>
                </a:solidFill>
                <a:latin typeface="Times New Roman" panose="02020603050405020304" pitchFamily="18" charset="0"/>
              </a:rPr>
              <a:t>The type</a:t>
            </a:r>
            <a:r>
              <a:rPr lang="en-US" altLang="zh-TW" sz="2200" i="1" dirty="0">
                <a:solidFill>
                  <a:srgbClr val="000000"/>
                </a:solidFill>
                <a:latin typeface="Times New Roman" panose="02020603050405020304" pitchFamily="18" charset="0"/>
              </a:rPr>
              <a:t> </a:t>
            </a:r>
            <a:r>
              <a:rPr lang="en-US" altLang="zh-TW" sz="2200" dirty="0">
                <a:solidFill>
                  <a:srgbClr val="000000"/>
                </a:solidFill>
                <a:latin typeface="Lucida Console" panose="020B0609040504020204" pitchFamily="49" charset="0"/>
              </a:rPr>
              <a:t>void</a:t>
            </a:r>
            <a:r>
              <a:rPr lang="en-US" altLang="zh-TW" sz="2200" dirty="0">
                <a:solidFill>
                  <a:srgbClr val="000000"/>
                </a:solidFill>
                <a:latin typeface="Times New Roman" panose="02020603050405020304" pitchFamily="18" charset="0"/>
              </a:rPr>
              <a:t> indicates that a function does not return a value.</a:t>
            </a:r>
          </a:p>
          <a:p>
            <a:pPr>
              <a:lnSpc>
                <a:spcPct val="90000"/>
              </a:lnSpc>
              <a:spcBef>
                <a:spcPts val="500"/>
              </a:spcBef>
            </a:pPr>
            <a:r>
              <a:rPr lang="en-US" altLang="zh-TW" sz="2400" dirty="0">
                <a:solidFill>
                  <a:srgbClr val="000000"/>
                </a:solidFill>
                <a:latin typeface="Times New Roman" panose="02020603050405020304" pitchFamily="18" charset="0"/>
              </a:rPr>
              <a:t>All variables defined in a function are </a:t>
            </a:r>
            <a:r>
              <a:rPr lang="en-US" altLang="zh-TW" sz="2400" dirty="0">
                <a:solidFill>
                  <a:srgbClr val="0000FF"/>
                </a:solidFill>
                <a:latin typeface="Times New Roman" panose="02020603050405020304" pitchFamily="18" charset="0"/>
              </a:rPr>
              <a:t>local variables</a:t>
            </a:r>
            <a:r>
              <a:rPr lang="en-US" altLang="zh-TW" sz="2400" dirty="0">
                <a:solidFill>
                  <a:srgbClr val="000000"/>
                </a:solidFill>
                <a:latin typeface="Times New Roman" panose="02020603050405020304" pitchFamily="18" charset="0"/>
              </a:rPr>
              <a:t>—they’re known only in the function in which they’re defined. </a:t>
            </a:r>
          </a:p>
          <a:p>
            <a:pPr>
              <a:lnSpc>
                <a:spcPct val="90000"/>
              </a:lnSpc>
              <a:spcBef>
                <a:spcPts val="500"/>
              </a:spcBef>
            </a:pPr>
            <a:r>
              <a:rPr lang="en-US" altLang="zh-TW" sz="2400" dirty="0">
                <a:solidFill>
                  <a:srgbClr val="000000"/>
                </a:solidFill>
                <a:latin typeface="Times New Roman" panose="02020603050405020304" pitchFamily="18" charset="0"/>
              </a:rPr>
              <a:t>Most functions have a list of </a:t>
            </a:r>
            <a:r>
              <a:rPr lang="en-US" altLang="zh-TW" sz="2400" dirty="0">
                <a:solidFill>
                  <a:srgbClr val="0000FF"/>
                </a:solidFill>
                <a:latin typeface="Times New Roman" panose="02020603050405020304" pitchFamily="18" charset="0"/>
              </a:rPr>
              <a:t>parameters</a:t>
            </a:r>
            <a:r>
              <a:rPr lang="en-US" altLang="zh-TW" sz="2400" dirty="0">
                <a:solidFill>
                  <a:srgbClr val="000000"/>
                </a:solidFill>
                <a:latin typeface="Times New Roman" panose="02020603050405020304" pitchFamily="18" charset="0"/>
              </a:rPr>
              <a:t> that provide the means for communicating information between functions. </a:t>
            </a:r>
          </a:p>
          <a:p>
            <a:pPr lvl="1">
              <a:lnSpc>
                <a:spcPct val="90000"/>
              </a:lnSpc>
              <a:spcBef>
                <a:spcPts val="500"/>
              </a:spcBef>
            </a:pPr>
            <a:r>
              <a:rPr lang="en-US" altLang="zh-TW" sz="2200" dirty="0">
                <a:solidFill>
                  <a:srgbClr val="000000"/>
                </a:solidFill>
                <a:latin typeface="Times New Roman" panose="02020603050405020304" pitchFamily="18" charset="0"/>
              </a:rPr>
              <a:t>A function’s parameters are also local variables of that function.</a:t>
            </a:r>
          </a:p>
          <a:p>
            <a:endParaRPr lang="zh-TW" altLang="en-US" dirty="0"/>
          </a:p>
          <a:p>
            <a:endParaRPr lang="en-US" dirty="0"/>
          </a:p>
        </p:txBody>
      </p:sp>
    </p:spTree>
    <p:extLst>
      <p:ext uri="{BB962C8B-B14F-4D97-AF65-F5344CB8AC3E}">
        <p14:creationId xmlns:p14="http://schemas.microsoft.com/office/powerpoint/2010/main" val="744227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25031383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4" name="Group 24"/>
          <p:cNvGrpSpPr>
            <a:grpSpLocks/>
          </p:cNvGrpSpPr>
          <p:nvPr/>
        </p:nvGrpSpPr>
        <p:grpSpPr bwMode="auto">
          <a:xfrm>
            <a:off x="5122863" y="3813190"/>
            <a:ext cx="2152650" cy="461963"/>
            <a:chOff x="2996" y="1623"/>
            <a:chExt cx="1356" cy="291"/>
          </a:xfrm>
        </p:grpSpPr>
        <p:sp>
          <p:nvSpPr>
            <p:cNvPr id="165" name="Rectangle 20"/>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66" name="Rectangle 21"/>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67" name="Rectangle 22"/>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68" name="Rectangle 23"/>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2" name="Line 38"/>
          <p:cNvSpPr>
            <a:spLocks noChangeShapeType="1"/>
          </p:cNvSpPr>
          <p:nvPr/>
        </p:nvSpPr>
        <p:spPr bwMode="auto">
          <a:xfrm>
            <a:off x="5649913" y="3133737"/>
            <a:ext cx="546100"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42160439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4" name="Group 24"/>
          <p:cNvGrpSpPr>
            <a:grpSpLocks/>
          </p:cNvGrpSpPr>
          <p:nvPr/>
        </p:nvGrpSpPr>
        <p:grpSpPr bwMode="auto">
          <a:xfrm>
            <a:off x="5122863" y="3813190"/>
            <a:ext cx="2152650" cy="461963"/>
            <a:chOff x="2996" y="1623"/>
            <a:chExt cx="1356" cy="291"/>
          </a:xfrm>
        </p:grpSpPr>
        <p:sp>
          <p:nvSpPr>
            <p:cNvPr id="165" name="Rectangle 20"/>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66" name="Rectangle 21"/>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67" name="Rectangle 22"/>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68" name="Rectangle 23"/>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75" name="Group 33"/>
          <p:cNvGrpSpPr>
            <a:grpSpLocks/>
          </p:cNvGrpSpPr>
          <p:nvPr/>
        </p:nvGrpSpPr>
        <p:grpSpPr bwMode="auto">
          <a:xfrm>
            <a:off x="4889500" y="5181615"/>
            <a:ext cx="1060450" cy="461963"/>
            <a:chOff x="2996" y="1623"/>
            <a:chExt cx="668" cy="291"/>
          </a:xfrm>
        </p:grpSpPr>
        <p:sp>
          <p:nvSpPr>
            <p:cNvPr id="176" name="Rectangle 31"/>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77" name="Rectangle 32"/>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grpSp>
      <p:grpSp>
        <p:nvGrpSpPr>
          <p:cNvPr id="178" name="Group 36"/>
          <p:cNvGrpSpPr>
            <a:grpSpLocks/>
          </p:cNvGrpSpPr>
          <p:nvPr/>
        </p:nvGrpSpPr>
        <p:grpSpPr bwMode="auto">
          <a:xfrm>
            <a:off x="6438900" y="5181615"/>
            <a:ext cx="1066800" cy="461963"/>
            <a:chOff x="3680" y="1623"/>
            <a:chExt cx="672" cy="291"/>
          </a:xfrm>
        </p:grpSpPr>
        <p:sp>
          <p:nvSpPr>
            <p:cNvPr id="179" name="Rectangle 34"/>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80" name="Rectangle 35"/>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2" name="Line 38"/>
          <p:cNvSpPr>
            <a:spLocks noChangeShapeType="1"/>
          </p:cNvSpPr>
          <p:nvPr/>
        </p:nvSpPr>
        <p:spPr bwMode="auto">
          <a:xfrm>
            <a:off x="5649913" y="3133737"/>
            <a:ext cx="546100"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3" name="Line 40"/>
          <p:cNvSpPr>
            <a:spLocks noChangeShapeType="1"/>
          </p:cNvSpPr>
          <p:nvPr/>
        </p:nvSpPr>
        <p:spPr bwMode="auto">
          <a:xfrm>
            <a:off x="674211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4" name="Line 43"/>
          <p:cNvSpPr>
            <a:spLocks noChangeShapeType="1"/>
          </p:cNvSpPr>
          <p:nvPr/>
        </p:nvSpPr>
        <p:spPr bwMode="auto">
          <a:xfrm flipH="1">
            <a:off x="5419725" y="4286262"/>
            <a:ext cx="230188"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193480630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22236112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33854537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194138753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39811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9" name="Rectangle 9"/>
          <p:cNvSpPr>
            <a:spLocks noChangeArrowheads="1"/>
          </p:cNvSpPr>
          <p:nvPr/>
        </p:nvSpPr>
        <p:spPr bwMode="auto">
          <a:xfrm>
            <a:off x="45272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1" name="Line 34"/>
          <p:cNvSpPr>
            <a:spLocks noChangeShapeType="1"/>
          </p:cNvSpPr>
          <p:nvPr/>
        </p:nvSpPr>
        <p:spPr bwMode="auto">
          <a:xfrm flipH="1">
            <a:off x="2936875" y="4036681"/>
            <a:ext cx="1304925"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2" name="Line 35"/>
          <p:cNvSpPr>
            <a:spLocks noChangeShapeType="1"/>
          </p:cNvSpPr>
          <p:nvPr/>
        </p:nvSpPr>
        <p:spPr bwMode="auto">
          <a:xfrm>
            <a:off x="4787900" y="4036681"/>
            <a:ext cx="1408113"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247333554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39811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9" name="Rectangle 9"/>
          <p:cNvSpPr>
            <a:spLocks noChangeArrowheads="1"/>
          </p:cNvSpPr>
          <p:nvPr/>
        </p:nvSpPr>
        <p:spPr bwMode="auto">
          <a:xfrm>
            <a:off x="45272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1" name="Line 34"/>
          <p:cNvSpPr>
            <a:spLocks noChangeShapeType="1"/>
          </p:cNvSpPr>
          <p:nvPr/>
        </p:nvSpPr>
        <p:spPr bwMode="auto">
          <a:xfrm flipH="1">
            <a:off x="2936875" y="4036681"/>
            <a:ext cx="1304925"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2" name="Line 35"/>
          <p:cNvSpPr>
            <a:spLocks noChangeShapeType="1"/>
          </p:cNvSpPr>
          <p:nvPr/>
        </p:nvSpPr>
        <p:spPr bwMode="auto">
          <a:xfrm>
            <a:off x="4787900" y="4036681"/>
            <a:ext cx="1408113"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5" name="Rectangle 41"/>
          <p:cNvSpPr>
            <a:spLocks noChangeArrowheads="1"/>
          </p:cNvSpPr>
          <p:nvPr/>
        </p:nvSpPr>
        <p:spPr bwMode="auto">
          <a:xfrm>
            <a:off x="4260551" y="2626336"/>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6" name="Line 42"/>
          <p:cNvSpPr>
            <a:spLocks noChangeShapeType="1"/>
          </p:cNvSpPr>
          <p:nvPr/>
        </p:nvSpPr>
        <p:spPr bwMode="auto">
          <a:xfrm flipV="1">
            <a:off x="4521200" y="3073069"/>
            <a:ext cx="0" cy="468312"/>
          </a:xfrm>
          <a:prstGeom prst="line">
            <a:avLst/>
          </a:prstGeom>
          <a:noFill/>
          <a:ln w="28575">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122917748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fontScale="90000"/>
          </a:bodyPr>
          <a:lstStyle/>
          <a:p>
            <a:r>
              <a:rPr lang="en-US" dirty="0"/>
              <a:t>Divide and Conquer is Heavily used in CAD</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flat</a:t>
            </a:r>
          </a:p>
          <a:p>
            <a:endParaRPr lang="en-US" altLang="zh-TW" sz="2000" dirty="0"/>
          </a:p>
        </p:txBody>
      </p:sp>
      <p:pic>
        <p:nvPicPr>
          <p:cNvPr id="7" name="Picture 6">
            <a:extLst>
              <a:ext uri="{FF2B5EF4-FFF2-40B4-BE49-F238E27FC236}">
                <a16:creationId xmlns:a16="http://schemas.microsoft.com/office/drawing/2014/main" id="{46D78C00-30C7-ED42-8679-69970EFCF3EB}"/>
              </a:ext>
            </a:extLst>
          </p:cNvPr>
          <p:cNvPicPr>
            <a:picLocks noChangeAspect="1" noChangeArrowheads="1"/>
          </p:cNvPicPr>
          <p:nvPr/>
        </p:nvPicPr>
        <p:blipFill>
          <a:blip r:embed="rId3" cstate="print"/>
          <a:srcRect/>
          <a:stretch>
            <a:fillRect/>
          </a:stretch>
        </p:blipFill>
        <p:spPr bwMode="auto">
          <a:xfrm>
            <a:off x="980440" y="2263775"/>
            <a:ext cx="1371600" cy="1419225"/>
          </a:xfrm>
          <a:prstGeom prst="rect">
            <a:avLst/>
          </a:prstGeom>
          <a:noFill/>
          <a:ln w="12700" algn="ctr">
            <a:noFill/>
            <a:miter lim="800000"/>
            <a:headEnd/>
            <a:tailEnd/>
          </a:ln>
        </p:spPr>
      </p:pic>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628650" y="3800475"/>
            <a:ext cx="2176463" cy="730250"/>
          </a:xfrm>
          <a:prstGeom prst="rect">
            <a:avLst/>
          </a:prstGeom>
          <a:noFill/>
          <a:ln w="12700" algn="ctr">
            <a:noFill/>
            <a:miter lim="800000"/>
            <a:headEnd/>
            <a:tailEnd/>
          </a:ln>
        </p:spPr>
        <p:txBody>
          <a:bodyPr wrap="none">
            <a:spAutoFit/>
          </a:bodyPr>
          <a:lstStyle/>
          <a:p>
            <a:pPr algn="ctr"/>
            <a:r>
              <a:rPr lang="en-US" altLang="zh-TW" sz="1400" dirty="0"/>
              <a:t>2000 </a:t>
            </a:r>
            <a:r>
              <a:rPr lang="en-US" altLang="zh-TW" sz="1400" dirty="0">
                <a:latin typeface="Arial" charset="0"/>
              </a:rPr>
              <a:t>–</a:t>
            </a:r>
            <a:r>
              <a:rPr lang="en-US" altLang="zh-TW" sz="1400" dirty="0"/>
              <a:t> Intel Pentium4</a:t>
            </a:r>
          </a:p>
          <a:p>
            <a:pPr algn="ctr"/>
            <a:r>
              <a:rPr lang="en-US" altLang="zh-TW" sz="1400" dirty="0"/>
              <a:t>42M transistors</a:t>
            </a:r>
          </a:p>
          <a:p>
            <a:pPr algn="ctr"/>
            <a:r>
              <a:rPr lang="en-US" altLang="zh-TW" sz="1400" dirty="0"/>
              <a:t>1.5MHz; 224 mm</a:t>
            </a:r>
            <a:r>
              <a:rPr lang="en-US" altLang="zh-TW" sz="1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4"/>
          <a:stretch>
            <a:fillRect/>
          </a:stretch>
        </p:blipFill>
        <p:spPr>
          <a:xfrm>
            <a:off x="3521355" y="1939925"/>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3521355" y="5753100"/>
            <a:ext cx="4445000" cy="646331"/>
          </a:xfrm>
          <a:prstGeom prst="rect">
            <a:avLst/>
          </a:prstGeom>
          <a:noFill/>
        </p:spPr>
        <p:txBody>
          <a:bodyPr wrap="square" rtlCol="0">
            <a:spAutoFit/>
          </a:bodyPr>
          <a:lstStyle/>
          <a:p>
            <a:r>
              <a:rPr lang="en-US" dirty="0"/>
              <a:t>Directly solving the original problem takes forever to finish …</a:t>
            </a:r>
          </a:p>
        </p:txBody>
      </p:sp>
    </p:spTree>
    <p:extLst>
      <p:ext uri="{BB962C8B-B14F-4D97-AF65-F5344CB8AC3E}">
        <p14:creationId xmlns:p14="http://schemas.microsoft.com/office/powerpoint/2010/main" val="391921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392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0B3746-28A1-9A48-9581-007719D0EB19}"/>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A700DC66-448B-7640-9F9A-E5C52A5FD1A2}"/>
              </a:ext>
            </a:extLst>
          </p:cNvPr>
          <p:cNvSpPr>
            <a:spLocks noGrp="1"/>
          </p:cNvSpPr>
          <p:nvPr>
            <p:ph type="title"/>
          </p:nvPr>
        </p:nvSpPr>
        <p:spPr/>
        <p:txBody>
          <a:bodyPr/>
          <a:lstStyle/>
          <a:p>
            <a:r>
              <a:rPr lang="en-US" dirty="0"/>
              <a:t>Example</a:t>
            </a:r>
          </a:p>
        </p:txBody>
      </p:sp>
      <p:pic>
        <p:nvPicPr>
          <p:cNvPr id="5" name="Picture 1" descr="cpphtp7LOV_05slides_Page_009.png">
            <a:extLst>
              <a:ext uri="{FF2B5EF4-FFF2-40B4-BE49-F238E27FC236}">
                <a16:creationId xmlns:a16="http://schemas.microsoft.com/office/drawing/2014/main" id="{671DA9CB-894B-704E-8B56-302BB8B640C2}"/>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3937" t="6483" r="17715" b="20980"/>
          <a:stretch/>
        </p:blipFill>
        <p:spPr bwMode="auto">
          <a:xfrm>
            <a:off x="964537" y="1340768"/>
            <a:ext cx="7214926" cy="405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F7A5F27-BB11-744B-8E6F-5A8500C8D2F9}"/>
              </a:ext>
            </a:extLst>
          </p:cNvPr>
          <p:cNvSpPr/>
          <p:nvPr/>
        </p:nvSpPr>
        <p:spPr>
          <a:xfrm>
            <a:off x="1460810" y="1460810"/>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12458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3679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864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6627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504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0010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863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756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A29B93-0740-FC4C-91E5-B91D2857A14C}"/>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E6AC6107-E42D-3E40-A8E3-C623E4D0F073}"/>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8F37E187-BB79-9B41-ADAC-EF3FB654DBE8}"/>
              </a:ext>
            </a:extLst>
          </p:cNvPr>
          <p:cNvSpPr>
            <a:spLocks noGrp="1"/>
          </p:cNvSpPr>
          <p:nvPr>
            <p:ph idx="1"/>
          </p:nvPr>
        </p:nvSpPr>
        <p:spPr/>
        <p:txBody>
          <a:bodyPr/>
          <a:lstStyle/>
          <a:p>
            <a:r>
              <a:rPr lang="en-US" dirty="0"/>
              <a:t>Function</a:t>
            </a:r>
          </a:p>
          <a:p>
            <a:r>
              <a:rPr lang="en-US" dirty="0"/>
              <a:t>Recursive Function</a:t>
            </a:r>
          </a:p>
          <a:p>
            <a:r>
              <a:rPr lang="en-US" dirty="0"/>
              <a:t>Divide and Conquer</a:t>
            </a:r>
          </a:p>
          <a:p>
            <a:pPr lvl="1"/>
            <a:r>
              <a:rPr lang="en-US" dirty="0"/>
              <a:t>Used to solve 90% of the computer science problems</a:t>
            </a:r>
          </a:p>
          <a:p>
            <a:pPr lvl="1"/>
            <a:r>
              <a:rPr lang="en-US" dirty="0"/>
              <a:t>Break a large problem into smaller pieces</a:t>
            </a:r>
          </a:p>
          <a:p>
            <a:pPr lvl="1"/>
            <a:r>
              <a:rPr lang="en-US" dirty="0"/>
              <a:t>Solve each smaller piece</a:t>
            </a:r>
          </a:p>
          <a:p>
            <a:pPr lvl="1"/>
            <a:r>
              <a:rPr lang="en-US" dirty="0"/>
              <a:t>Merge the solutions</a:t>
            </a:r>
          </a:p>
        </p:txBody>
      </p:sp>
    </p:spTree>
    <p:extLst>
      <p:ext uri="{BB962C8B-B14F-4D97-AF65-F5344CB8AC3E}">
        <p14:creationId xmlns:p14="http://schemas.microsoft.com/office/powerpoint/2010/main" val="1601276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lstStyle/>
          <a:p>
            <a:r>
              <a:rPr lang="en-US" dirty="0"/>
              <a:t>LAB #1: Lower Bound of Sum</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normAutofit lnSpcReduction="10000"/>
          </a:bodyPr>
          <a:lstStyle/>
          <a:p>
            <a:pPr marL="0" indent="0" algn="just">
              <a:buNone/>
            </a:pPr>
            <a:r>
              <a:rPr lang="en-US" b="0" dirty="0"/>
              <a:t>Write two functions named ”</a:t>
            </a:r>
            <a:r>
              <a:rPr lang="en-US" b="0" dirty="0" err="1"/>
              <a:t>boundary_iterative</a:t>
            </a:r>
            <a:r>
              <a:rPr lang="en-US" b="0" dirty="0"/>
              <a:t>” and “</a:t>
            </a:r>
            <a:r>
              <a:rPr lang="en-US" b="0" dirty="0" err="1"/>
              <a:t>boundary_recursive</a:t>
            </a:r>
            <a:r>
              <a:rPr lang="en-US" b="0" dirty="0"/>
              <a:t>” that both takes one integer argument, call it "goal" and return as its value the </a:t>
            </a:r>
            <a:r>
              <a:rPr lang="en-US" b="0" i="1" dirty="0">
                <a:solidFill>
                  <a:srgbClr val="FF0000"/>
                </a:solidFill>
              </a:rPr>
              <a:t>smallest positive integer</a:t>
            </a:r>
            <a:r>
              <a:rPr lang="en-US" b="0" dirty="0"/>
              <a:t> n for which 1+2+3+. . . +n is at least equal or larger than “goal” </a:t>
            </a:r>
          </a:p>
          <a:p>
            <a:pPr marL="0" indent="0">
              <a:buNone/>
            </a:pPr>
            <a:endParaRPr lang="en-US" b="0" dirty="0"/>
          </a:p>
          <a:p>
            <a:pPr marL="0" indent="0">
              <a:buNone/>
            </a:pPr>
            <a:r>
              <a:rPr lang="en-US" b="0" dirty="0"/>
              <a:t>e.g. </a:t>
            </a:r>
            <a:r>
              <a:rPr lang="en-US" b="0" dirty="0" err="1"/>
              <a:t>boundary_iterative</a:t>
            </a:r>
            <a:r>
              <a:rPr lang="en-US" b="0" dirty="0"/>
              <a:t>(9) returns 4, as 1+2+3+4 &gt;= 9 but 1+2+3&lt;9</a:t>
            </a:r>
          </a:p>
          <a:p>
            <a:pPr marL="0" indent="0">
              <a:buNone/>
            </a:pPr>
            <a:endParaRPr lang="en-US" b="0" dirty="0"/>
          </a:p>
          <a:p>
            <a:pPr marL="0" indent="0">
              <a:buNone/>
            </a:pPr>
            <a:r>
              <a:rPr lang="en-US" b="0" dirty="0"/>
              <a:t>e.g., </a:t>
            </a:r>
            <a:r>
              <a:rPr lang="en-US" b="0" dirty="0" err="1"/>
              <a:t>boundary_recursive</a:t>
            </a:r>
            <a:r>
              <a:rPr lang="en-US" b="0" dirty="0"/>
              <a:t>(21) returns 6, as 1+2+3+4+5+6=21 but 1+2+3+4+5&lt;21</a:t>
            </a:r>
          </a:p>
        </p:txBody>
      </p:sp>
    </p:spTree>
    <p:extLst>
      <p:ext uri="{BB962C8B-B14F-4D97-AF65-F5344CB8AC3E}">
        <p14:creationId xmlns:p14="http://schemas.microsoft.com/office/powerpoint/2010/main" val="172859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lstStyle/>
          <a:p>
            <a:r>
              <a:rPr lang="en-US" dirty="0"/>
              <a:t>LAB #2: Iterative and Recursive GCD</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two functions named ”</a:t>
            </a:r>
            <a:r>
              <a:rPr lang="en-US" b="0" dirty="0" err="1"/>
              <a:t>gcd_iterative</a:t>
            </a:r>
            <a:r>
              <a:rPr lang="en-US" b="0" dirty="0"/>
              <a:t>” and “</a:t>
            </a:r>
            <a:r>
              <a:rPr lang="en-US" b="0" dirty="0" err="1"/>
              <a:t>gcd_recursive</a:t>
            </a:r>
            <a:r>
              <a:rPr lang="en-US" b="0" dirty="0"/>
              <a:t>” that both take two positive integers and return their greatest common divisor (GCD) using iterative for-loop and recursion</a:t>
            </a:r>
          </a:p>
          <a:p>
            <a:pPr marL="0" indent="0">
              <a:buNone/>
            </a:pPr>
            <a:endParaRPr lang="en-US" b="0" dirty="0"/>
          </a:p>
          <a:p>
            <a:pPr marL="0" indent="0">
              <a:buNone/>
            </a:pPr>
            <a:r>
              <a:rPr lang="en-US" b="0" dirty="0"/>
              <a:t>e.g. </a:t>
            </a:r>
            <a:r>
              <a:rPr lang="en-US" b="0" dirty="0" err="1"/>
              <a:t>gcd_iterative</a:t>
            </a:r>
            <a:r>
              <a:rPr lang="en-US" b="0" dirty="0"/>
              <a:t>(1220, 516) = 4</a:t>
            </a:r>
          </a:p>
          <a:p>
            <a:pPr marL="0" indent="0">
              <a:buNone/>
            </a:pPr>
            <a:r>
              <a:rPr lang="en-US" b="0" dirty="0"/>
              <a:t>e.g. </a:t>
            </a:r>
            <a:r>
              <a:rPr lang="en-US" b="0" dirty="0" err="1"/>
              <a:t>gcd_recursive</a:t>
            </a:r>
            <a:r>
              <a:rPr lang="en-US" b="0" dirty="0"/>
              <a:t>(1220, 516) = 4</a:t>
            </a:r>
          </a:p>
          <a:p>
            <a:pPr marL="0" indent="0">
              <a:buNone/>
            </a:pPr>
            <a:endParaRPr lang="en-US" b="0" dirty="0"/>
          </a:p>
        </p:txBody>
      </p:sp>
      <p:pic>
        <p:nvPicPr>
          <p:cNvPr id="1026" name="Picture 2" descr="Image for post">
            <a:extLst>
              <a:ext uri="{FF2B5EF4-FFF2-40B4-BE49-F238E27FC236}">
                <a16:creationId xmlns:a16="http://schemas.microsoft.com/office/drawing/2014/main" id="{19BA7148-D684-B442-9B0E-9B24A5BD1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555" y="2894816"/>
            <a:ext cx="23368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07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77AB7-DB14-114C-A3F9-64C5FCFB3B7D}"/>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217CFB63-1E4E-5C45-8B04-14D840004AA4}"/>
              </a:ext>
            </a:extLst>
          </p:cNvPr>
          <p:cNvSpPr>
            <a:spLocks noGrp="1"/>
          </p:cNvSpPr>
          <p:nvPr>
            <p:ph type="title"/>
          </p:nvPr>
        </p:nvSpPr>
        <p:spPr/>
        <p:txBody>
          <a:bodyPr/>
          <a:lstStyle/>
          <a:p>
            <a:r>
              <a:rPr lang="en-US" dirty="0"/>
              <a:t>Call by Value vs Call by Reference</a:t>
            </a:r>
          </a:p>
        </p:txBody>
      </p:sp>
      <p:sp>
        <p:nvSpPr>
          <p:cNvPr id="4" name="Content Placeholder 3">
            <a:extLst>
              <a:ext uri="{FF2B5EF4-FFF2-40B4-BE49-F238E27FC236}">
                <a16:creationId xmlns:a16="http://schemas.microsoft.com/office/drawing/2014/main" id="{4DD738A4-2EC1-2C45-8AEE-330354A3D659}"/>
              </a:ext>
            </a:extLst>
          </p:cNvPr>
          <p:cNvSpPr>
            <a:spLocks noGrp="1"/>
          </p:cNvSpPr>
          <p:nvPr>
            <p:ph idx="1"/>
          </p:nvPr>
        </p:nvSpPr>
        <p:spPr/>
        <p:txBody>
          <a:bodyPr/>
          <a:lstStyle/>
          <a:p>
            <a:r>
              <a:rPr lang="en-US" dirty="0"/>
              <a:t>Call by value</a:t>
            </a:r>
          </a:p>
          <a:p>
            <a:pPr lvl="1"/>
            <a:r>
              <a:rPr lang="en-US" dirty="0"/>
              <a:t>copies the actual </a:t>
            </a:r>
            <a:r>
              <a:rPr lang="en-US" b="1" dirty="0"/>
              <a:t>value</a:t>
            </a:r>
            <a:r>
              <a:rPr lang="en-US" dirty="0"/>
              <a:t> of an argument into the formal parameter of the function</a:t>
            </a:r>
          </a:p>
          <a:p>
            <a:r>
              <a:rPr lang="en-US" dirty="0"/>
              <a:t>Call by reference</a:t>
            </a:r>
          </a:p>
          <a:p>
            <a:pPr lvl="1"/>
            <a:r>
              <a:rPr lang="en-US" dirty="0"/>
              <a:t> copies the address of an argument into the formal parameter</a:t>
            </a:r>
          </a:p>
          <a:p>
            <a:pPr marL="0" indent="0">
              <a:buNone/>
            </a:pPr>
            <a:endParaRPr lang="en-US" dirty="0"/>
          </a:p>
        </p:txBody>
      </p:sp>
    </p:spTree>
    <p:extLst>
      <p:ext uri="{BB962C8B-B14F-4D97-AF65-F5344CB8AC3E}">
        <p14:creationId xmlns:p14="http://schemas.microsoft.com/office/powerpoint/2010/main" val="163805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C063D-BFA6-EA41-9E8A-1CE16B310B46}"/>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C9BDC4AC-5F68-4F4D-A673-8CE159DD2647}"/>
              </a:ext>
            </a:extLst>
          </p:cNvPr>
          <p:cNvSpPr>
            <a:spLocks noGrp="1"/>
          </p:cNvSpPr>
          <p:nvPr>
            <p:ph type="title"/>
          </p:nvPr>
        </p:nvSpPr>
        <p:spPr/>
        <p:txBody>
          <a:bodyPr/>
          <a:lstStyle/>
          <a:p>
            <a:r>
              <a:rPr lang="en-US" dirty="0"/>
              <a:t>Call by Value vs Call by Reference</a:t>
            </a:r>
          </a:p>
        </p:txBody>
      </p:sp>
      <p:pic>
        <p:nvPicPr>
          <p:cNvPr id="5" name="Picture 1" descr="cpphtp7LOV_05slides_Page_087.png">
            <a:extLst>
              <a:ext uri="{FF2B5EF4-FFF2-40B4-BE49-F238E27FC236}">
                <a16:creationId xmlns:a16="http://schemas.microsoft.com/office/drawing/2014/main" id="{BD9D89EB-2AD3-B641-ADDD-0B19CE8E7E01}"/>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12317"/>
          <a:stretch/>
        </p:blipFill>
        <p:spPr bwMode="auto">
          <a:xfrm>
            <a:off x="755576" y="1471458"/>
            <a:ext cx="7376120" cy="452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DE647D6-FECA-A347-B07E-30C1A2645E25}"/>
              </a:ext>
            </a:extLst>
          </p:cNvPr>
          <p:cNvSpPr/>
          <p:nvPr/>
        </p:nvSpPr>
        <p:spPr>
          <a:xfrm>
            <a:off x="1661532" y="1583473"/>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8331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34CB06-8463-3840-8DC3-43705BC472B5}"/>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D3184BD8-BDE8-5C4E-82A2-0EF70D4F2737}"/>
              </a:ext>
            </a:extLst>
          </p:cNvPr>
          <p:cNvSpPr>
            <a:spLocks noGrp="1"/>
          </p:cNvSpPr>
          <p:nvPr>
            <p:ph type="title"/>
          </p:nvPr>
        </p:nvSpPr>
        <p:spPr/>
        <p:txBody>
          <a:bodyPr/>
          <a:lstStyle/>
          <a:p>
            <a:r>
              <a:rPr lang="en-US" dirty="0"/>
              <a:t>Call by Value vs Call by Reference</a:t>
            </a:r>
          </a:p>
        </p:txBody>
      </p:sp>
      <p:pic>
        <p:nvPicPr>
          <p:cNvPr id="5" name="Picture 1" descr="cpphtp7LOV_05slides_Page_088.png">
            <a:extLst>
              <a:ext uri="{FF2B5EF4-FFF2-40B4-BE49-F238E27FC236}">
                <a16:creationId xmlns:a16="http://schemas.microsoft.com/office/drawing/2014/main" id="{3FDA1EA1-F085-544B-80D1-9F8A97EBC335}"/>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2" r="19684" b="20754"/>
          <a:stretch/>
        </p:blipFill>
        <p:spPr bwMode="auto">
          <a:xfrm>
            <a:off x="683568" y="1556792"/>
            <a:ext cx="7528987" cy="414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37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E0DD35-DBCB-5C49-9652-366522E20C51}"/>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9B5A8ADB-9D25-F748-979E-5B0D1E0C7A56}"/>
              </a:ext>
            </a:extLst>
          </p:cNvPr>
          <p:cNvSpPr>
            <a:spLocks noGrp="1"/>
          </p:cNvSpPr>
          <p:nvPr>
            <p:ph type="title"/>
          </p:nvPr>
        </p:nvSpPr>
        <p:spPr/>
        <p:txBody>
          <a:bodyPr/>
          <a:lstStyle/>
          <a:p>
            <a:r>
              <a:rPr lang="en-US" dirty="0"/>
              <a:t>Reference is ”Alias”</a:t>
            </a:r>
          </a:p>
        </p:txBody>
      </p:sp>
      <p:sp>
        <p:nvSpPr>
          <p:cNvPr id="4" name="Content Placeholder 3">
            <a:extLst>
              <a:ext uri="{FF2B5EF4-FFF2-40B4-BE49-F238E27FC236}">
                <a16:creationId xmlns:a16="http://schemas.microsoft.com/office/drawing/2014/main" id="{7F095725-9850-F240-AD3B-96322C0851FF}"/>
              </a:ext>
            </a:extLst>
          </p:cNvPr>
          <p:cNvSpPr>
            <a:spLocks noGrp="1"/>
          </p:cNvSpPr>
          <p:nvPr>
            <p:ph idx="1"/>
          </p:nvPr>
        </p:nvSpPr>
        <p:spPr>
          <a:xfrm>
            <a:off x="628650" y="1295944"/>
            <a:ext cx="7886700" cy="4993344"/>
          </a:xfrm>
        </p:spPr>
        <p:txBody>
          <a:bodyPr>
            <a:normAutofit lnSpcReduction="10000"/>
          </a:bodyPr>
          <a:lstStyle/>
          <a:p>
            <a:pPr>
              <a:lnSpc>
                <a:spcPct val="95000"/>
              </a:lnSpc>
            </a:pPr>
            <a:r>
              <a:rPr lang="en-US" altLang="zh-TW" sz="2400" dirty="0">
                <a:solidFill>
                  <a:srgbClr val="000000"/>
                </a:solidFill>
                <a:latin typeface="Times New Roman" panose="02020603050405020304" pitchFamily="18" charset="0"/>
              </a:rPr>
              <a:t>References can also be used as aliases for other variables within a function.</a:t>
            </a:r>
          </a:p>
          <a:p>
            <a:pPr>
              <a:lnSpc>
                <a:spcPct val="95000"/>
              </a:lnSpc>
            </a:pPr>
            <a:r>
              <a:rPr lang="en-US" altLang="zh-TW" sz="2400" dirty="0">
                <a:solidFill>
                  <a:srgbClr val="000000"/>
                </a:solidFill>
                <a:latin typeface="Times New Roman" panose="02020603050405020304" pitchFamily="18" charset="0"/>
              </a:rPr>
              <a:t>For example, the code </a:t>
            </a:r>
          </a:p>
          <a:p>
            <a:pPr lvl="2">
              <a:lnSpc>
                <a:spcPct val="95000"/>
              </a:lnSpc>
              <a:buNone/>
            </a:pPr>
            <a:r>
              <a:rPr lang="en-US" altLang="zh-TW" sz="1800" dirty="0">
                <a:solidFill>
                  <a:srgbClr val="0000FF"/>
                </a:solidFill>
                <a:latin typeface="Lucida Console" panose="020B0609040504020204" pitchFamily="49" charset="0"/>
              </a:rPr>
              <a:t>	int</a:t>
            </a:r>
            <a:r>
              <a:rPr lang="en-US" altLang="zh-TW" sz="1800" dirty="0">
                <a:solidFill>
                  <a:srgbClr val="000000"/>
                </a:solidFill>
                <a:latin typeface="Lucida Console" panose="020B0609040504020204" pitchFamily="49" charset="0"/>
              </a:rPr>
              <a:t> count = </a:t>
            </a:r>
            <a:r>
              <a:rPr lang="en-US" altLang="zh-TW" sz="1800" dirty="0">
                <a:solidFill>
                  <a:srgbClr val="128AFF"/>
                </a:solidFill>
                <a:latin typeface="Lucida Console" panose="020B0609040504020204" pitchFamily="49" charset="0"/>
              </a:rPr>
              <a:t>1</a:t>
            </a:r>
            <a:r>
              <a:rPr lang="en-US" altLang="zh-TW" sz="1800" dirty="0">
                <a:solidFill>
                  <a:srgbClr val="000000"/>
                </a:solidFill>
                <a:latin typeface="Lucida Console" panose="020B0609040504020204" pitchFamily="49" charset="0"/>
              </a:rPr>
              <a:t>; </a:t>
            </a:r>
            <a:r>
              <a:rPr lang="en-US" altLang="zh-TW" sz="1800" dirty="0">
                <a:solidFill>
                  <a:srgbClr val="00BF00"/>
                </a:solidFill>
                <a:latin typeface="Lucida Console" panose="020B0609040504020204" pitchFamily="49" charset="0"/>
              </a:rPr>
              <a:t>// declare integer variable count</a:t>
            </a:r>
            <a:br>
              <a:rPr lang="en-US" altLang="zh-TW" sz="1800" dirty="0">
                <a:solidFill>
                  <a:srgbClr val="00BF00"/>
                </a:solidFill>
                <a:latin typeface="Lucida Console" panose="020B0609040504020204" pitchFamily="49" charset="0"/>
              </a:rPr>
            </a:br>
            <a:r>
              <a:rPr lang="en-US" altLang="zh-TW" sz="1800" dirty="0">
                <a:solidFill>
                  <a:srgbClr val="0000FF"/>
                </a:solidFill>
                <a:latin typeface="Lucida Console" panose="020B0609040504020204" pitchFamily="49" charset="0"/>
              </a:rPr>
              <a:t>int</a:t>
            </a:r>
            <a:r>
              <a:rPr lang="en-US" altLang="zh-TW" sz="1800" dirty="0">
                <a:solidFill>
                  <a:srgbClr val="000000"/>
                </a:solidFill>
                <a:latin typeface="Lucida Console" panose="020B0609040504020204" pitchFamily="49" charset="0"/>
              </a:rPr>
              <a:t> &amp;</a:t>
            </a:r>
            <a:r>
              <a:rPr lang="en-US" altLang="zh-TW" sz="1800" dirty="0" err="1">
                <a:solidFill>
                  <a:srgbClr val="000000"/>
                </a:solidFill>
                <a:latin typeface="Lucida Console" panose="020B0609040504020204" pitchFamily="49" charset="0"/>
              </a:rPr>
              <a:t>cRef</a:t>
            </a:r>
            <a:r>
              <a:rPr lang="en-US" altLang="zh-TW" sz="1800" dirty="0">
                <a:solidFill>
                  <a:srgbClr val="000000"/>
                </a:solidFill>
                <a:latin typeface="Lucida Console" panose="020B0609040504020204" pitchFamily="49" charset="0"/>
              </a:rPr>
              <a:t> = count; </a:t>
            </a:r>
            <a:r>
              <a:rPr lang="en-US" altLang="zh-TW" sz="1800" dirty="0">
                <a:solidFill>
                  <a:srgbClr val="00BF00"/>
                </a:solidFill>
                <a:latin typeface="Lucida Console" panose="020B0609040504020204" pitchFamily="49" charset="0"/>
              </a:rPr>
              <a:t>// create </a:t>
            </a:r>
            <a:r>
              <a:rPr lang="en-US" altLang="zh-TW" sz="1800" dirty="0" err="1">
                <a:solidFill>
                  <a:srgbClr val="00BF00"/>
                </a:solidFill>
                <a:latin typeface="Lucida Console" panose="020B0609040504020204" pitchFamily="49" charset="0"/>
              </a:rPr>
              <a:t>cRef</a:t>
            </a:r>
            <a:r>
              <a:rPr lang="en-US" altLang="zh-TW" sz="1800" dirty="0">
                <a:solidFill>
                  <a:srgbClr val="00BF00"/>
                </a:solidFill>
                <a:latin typeface="Lucida Console" panose="020B0609040504020204" pitchFamily="49" charset="0"/>
              </a:rPr>
              <a:t> as an alias for count</a:t>
            </a:r>
            <a:br>
              <a:rPr lang="en-US" altLang="zh-TW" sz="1800" dirty="0">
                <a:solidFill>
                  <a:srgbClr val="00BF00"/>
                </a:solidFill>
                <a:latin typeface="Lucida Console" panose="020B0609040504020204" pitchFamily="49" charset="0"/>
              </a:rPr>
            </a:br>
            <a:r>
              <a:rPr lang="en-US" altLang="zh-TW" sz="1800" dirty="0" err="1">
                <a:solidFill>
                  <a:srgbClr val="000000"/>
                </a:solidFill>
                <a:latin typeface="Lucida Console" panose="020B0609040504020204" pitchFamily="49" charset="0"/>
              </a:rPr>
              <a:t>cRef</a:t>
            </a:r>
            <a:r>
              <a:rPr lang="en-US" altLang="zh-TW" sz="1800" dirty="0">
                <a:solidFill>
                  <a:srgbClr val="000000"/>
                </a:solidFill>
                <a:latin typeface="Lucida Console" panose="020B0609040504020204" pitchFamily="49" charset="0"/>
              </a:rPr>
              <a:t>++; </a:t>
            </a:r>
            <a:r>
              <a:rPr lang="en-US" altLang="zh-TW" sz="1800" dirty="0">
                <a:solidFill>
                  <a:srgbClr val="00BF00"/>
                </a:solidFill>
                <a:latin typeface="Lucida Console" panose="020B0609040504020204" pitchFamily="49" charset="0"/>
              </a:rPr>
              <a:t>// increment count (using its alias </a:t>
            </a:r>
            <a:r>
              <a:rPr lang="en-US" altLang="zh-TW" sz="1800" dirty="0" err="1">
                <a:solidFill>
                  <a:srgbClr val="00BF00"/>
                </a:solidFill>
                <a:latin typeface="Lucida Console" panose="020B0609040504020204" pitchFamily="49" charset="0"/>
              </a:rPr>
              <a:t>cRef</a:t>
            </a:r>
            <a:r>
              <a:rPr lang="en-US" altLang="zh-TW" sz="1800" dirty="0">
                <a:solidFill>
                  <a:srgbClr val="00BF00"/>
                </a:solidFill>
                <a:latin typeface="Lucida Console" panose="020B0609040504020204" pitchFamily="49" charset="0"/>
              </a:rPr>
              <a:t>)</a:t>
            </a:r>
          </a:p>
          <a:p>
            <a:pPr>
              <a:lnSpc>
                <a:spcPct val="95000"/>
              </a:lnSpc>
              <a:buNone/>
            </a:pPr>
            <a:r>
              <a:rPr lang="en-US" altLang="zh-TW" sz="2400" dirty="0">
                <a:solidFill>
                  <a:srgbClr val="000000"/>
                </a:solidFill>
                <a:latin typeface="Times New Roman" panose="02020603050405020304" pitchFamily="18" charset="0"/>
              </a:rPr>
              <a:t>	increments variable </a:t>
            </a:r>
            <a:r>
              <a:rPr lang="en-US" altLang="zh-TW" sz="2400" dirty="0">
                <a:solidFill>
                  <a:srgbClr val="000000"/>
                </a:solidFill>
                <a:latin typeface="Lucida Console" panose="020B0609040504020204" pitchFamily="49" charset="0"/>
              </a:rPr>
              <a:t>count</a:t>
            </a:r>
            <a:r>
              <a:rPr lang="en-US" altLang="zh-TW" sz="2400" dirty="0">
                <a:solidFill>
                  <a:srgbClr val="000000"/>
                </a:solidFill>
                <a:latin typeface="Times New Roman" panose="02020603050405020304" pitchFamily="18" charset="0"/>
              </a:rPr>
              <a:t> by using its alias </a:t>
            </a:r>
            <a:r>
              <a:rPr lang="en-US" altLang="zh-TW" sz="2400" dirty="0" err="1">
                <a:solidFill>
                  <a:srgbClr val="000000"/>
                </a:solidFill>
                <a:latin typeface="Lucida Console" panose="020B0609040504020204" pitchFamily="49" charset="0"/>
              </a:rPr>
              <a:t>cRef</a:t>
            </a:r>
            <a:r>
              <a:rPr lang="en-US" altLang="zh-TW" sz="2400" dirty="0">
                <a:solidFill>
                  <a:srgbClr val="000000"/>
                </a:solidFill>
                <a:latin typeface="Times New Roman" panose="02020603050405020304" pitchFamily="18" charset="0"/>
              </a:rPr>
              <a:t>.</a:t>
            </a:r>
          </a:p>
          <a:p>
            <a:pPr>
              <a:lnSpc>
                <a:spcPct val="95000"/>
              </a:lnSpc>
            </a:pPr>
            <a:r>
              <a:rPr lang="en-US" altLang="zh-TW" sz="2400" dirty="0">
                <a:solidFill>
                  <a:srgbClr val="000000"/>
                </a:solidFill>
                <a:latin typeface="Times New Roman" panose="02020603050405020304" pitchFamily="18" charset="0"/>
              </a:rPr>
              <a:t>Reference variables must be initialized in their declarations and cannot be reassigned as aliases to other variables.</a:t>
            </a:r>
          </a:p>
          <a:p>
            <a:pPr>
              <a:lnSpc>
                <a:spcPct val="95000"/>
              </a:lnSpc>
            </a:pPr>
            <a:r>
              <a:rPr lang="en-US" altLang="zh-TW" sz="2400" dirty="0">
                <a:solidFill>
                  <a:srgbClr val="000000"/>
                </a:solidFill>
                <a:latin typeface="Times New Roman" panose="02020603050405020304" pitchFamily="18" charset="0"/>
              </a:rPr>
              <a:t>Once a reference is declared as an alias for another variable, all operations performed on the alias are actually performed on the original variable.</a:t>
            </a:r>
          </a:p>
        </p:txBody>
      </p:sp>
    </p:spTree>
    <p:extLst>
      <p:ext uri="{BB962C8B-B14F-4D97-AF65-F5344CB8AC3E}">
        <p14:creationId xmlns:p14="http://schemas.microsoft.com/office/powerpoint/2010/main" val="2487384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847E9B-026A-384A-B40F-1A2DF6E4D512}"/>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A7D96A4A-512E-7E45-AAA8-9014671908F7}"/>
              </a:ext>
            </a:extLst>
          </p:cNvPr>
          <p:cNvSpPr>
            <a:spLocks noGrp="1"/>
          </p:cNvSpPr>
          <p:nvPr>
            <p:ph type="title"/>
          </p:nvPr>
        </p:nvSpPr>
        <p:spPr/>
        <p:txBody>
          <a:bodyPr/>
          <a:lstStyle/>
          <a:p>
            <a:r>
              <a:rPr lang="en-US" dirty="0"/>
              <a:t>Reference is “Alias”</a:t>
            </a:r>
          </a:p>
        </p:txBody>
      </p:sp>
      <p:pic>
        <p:nvPicPr>
          <p:cNvPr id="5" name="Picture 1" descr="cpphtp7LOV_05slides_Page_089.png">
            <a:extLst>
              <a:ext uri="{FF2B5EF4-FFF2-40B4-BE49-F238E27FC236}">
                <a16:creationId xmlns:a16="http://schemas.microsoft.com/office/drawing/2014/main" id="{1010F7EB-09AF-6445-ACCE-23206254C5C2}"/>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1" r="19684" b="25820"/>
          <a:stretch/>
        </p:blipFill>
        <p:spPr bwMode="auto">
          <a:xfrm>
            <a:off x="491535" y="1196752"/>
            <a:ext cx="7965764" cy="446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A186515-4495-924B-8EDA-05E83CFDF125}"/>
              </a:ext>
            </a:extLst>
          </p:cNvPr>
          <p:cNvSpPr/>
          <p:nvPr/>
        </p:nvSpPr>
        <p:spPr>
          <a:xfrm>
            <a:off x="1471961" y="1750742"/>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8196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6EAFBF-4092-204C-BAF9-136DEDD6FCEC}"/>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0573B311-794A-814F-9011-042C78936512}"/>
              </a:ext>
            </a:extLst>
          </p:cNvPr>
          <p:cNvSpPr>
            <a:spLocks noGrp="1"/>
          </p:cNvSpPr>
          <p:nvPr>
            <p:ph type="title"/>
          </p:nvPr>
        </p:nvSpPr>
        <p:spPr/>
        <p:txBody>
          <a:bodyPr/>
          <a:lstStyle/>
          <a:p>
            <a:r>
              <a:rPr lang="en-US" dirty="0"/>
              <a:t>Reference must be Initialized!</a:t>
            </a:r>
          </a:p>
        </p:txBody>
      </p:sp>
      <p:pic>
        <p:nvPicPr>
          <p:cNvPr id="5" name="Picture 1" descr="cpphtp7LOV_05slides_Page_090.png">
            <a:extLst>
              <a:ext uri="{FF2B5EF4-FFF2-40B4-BE49-F238E27FC236}">
                <a16:creationId xmlns:a16="http://schemas.microsoft.com/office/drawing/2014/main" id="{92197FCF-4C18-7B49-B3A4-1E6CDD24CAF7}"/>
              </a:ext>
            </a:extLst>
          </p:cNvPr>
          <p:cNvPicPr>
            <a:picLocks noGrp="1" noChangeAspect="1"/>
          </p:cNvPicPr>
          <p:nvPr isPhoto="1"/>
        </p:nvPicPr>
        <p:blipFill>
          <a:blip r:embed="rId3">
            <a:extLst>
              <a:ext uri="{28A0092B-C50C-407E-A947-70E740481C1C}">
                <a14:useLocalDpi xmlns:a14="http://schemas.microsoft.com/office/drawing/2010/main" val="0"/>
              </a:ext>
            </a:extLst>
          </a:blip>
          <a:srcRect t="6483" r="19684" b="44083"/>
          <a:stretch>
            <a:fillRect/>
          </a:stretch>
        </p:blipFill>
        <p:spPr bwMode="auto">
          <a:xfrm>
            <a:off x="323528" y="1417638"/>
            <a:ext cx="7969915" cy="297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6D5CC16-DF13-8C41-B81E-5F92E6377257}"/>
              </a:ext>
            </a:extLst>
          </p:cNvPr>
          <p:cNvSpPr/>
          <p:nvPr/>
        </p:nvSpPr>
        <p:spPr>
          <a:xfrm>
            <a:off x="1304693" y="1572322"/>
            <a:ext cx="2620536" cy="17842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27769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2894</TotalTime>
  <Words>2668</Words>
  <Application>Microsoft Macintosh PowerPoint</Application>
  <PresentationFormat>On-screen Show (4:3)</PresentationFormat>
  <Paragraphs>398</Paragraphs>
  <Slides>39</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1" baseType="lpstr">
      <vt:lpstr>AGaramond</vt:lpstr>
      <vt:lpstr>San serif</vt:lpstr>
      <vt:lpstr>San serif</vt:lpstr>
      <vt:lpstr>Sen sarif</vt:lpstr>
      <vt:lpstr>Arial</vt:lpstr>
      <vt:lpstr>Calibri</vt:lpstr>
      <vt:lpstr>Gill Sans MT</vt:lpstr>
      <vt:lpstr>Lucida Console</vt:lpstr>
      <vt:lpstr>Times New Roman</vt:lpstr>
      <vt:lpstr>Wingdings</vt:lpstr>
      <vt:lpstr>Office Theme</vt:lpstr>
      <vt:lpstr>CorelDRAW</vt:lpstr>
      <vt:lpstr>Lecture 7: Function Calls and Recursion</vt:lpstr>
      <vt:lpstr>Recap: Function Definition</vt:lpstr>
      <vt:lpstr>Example</vt:lpstr>
      <vt:lpstr>Call by Value vs Call by Reference</vt:lpstr>
      <vt:lpstr>Call by Value vs Call by Reference</vt:lpstr>
      <vt:lpstr>Call by Value vs Call by Reference</vt:lpstr>
      <vt:lpstr>Reference is ”Alias”</vt:lpstr>
      <vt:lpstr>Reference is “Alias”</vt:lpstr>
      <vt:lpstr>Reference must be Initialized!</vt:lpstr>
      <vt:lpstr>Recursive Function</vt:lpstr>
      <vt:lpstr>Fibonacci Number (iterative)</vt:lpstr>
      <vt:lpstr>Fibonacci Number (Recursive)</vt:lpstr>
      <vt:lpstr>Duplicate Computations …</vt:lpstr>
      <vt:lpstr>Divide and Conquer</vt:lpstr>
      <vt:lpstr>Visualization of Divide and Conquer</vt:lpstr>
      <vt:lpstr>Visualization of Divide and Conquer</vt:lpstr>
      <vt:lpstr>Visualization of Divide and Conquer</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Divide and Conquer is Heavily used in CAD</vt:lpstr>
      <vt:lpstr>Example: Placement </vt:lpstr>
      <vt:lpstr>Example: Placement </vt:lpstr>
      <vt:lpstr>Example: Placement </vt:lpstr>
      <vt:lpstr>Example: Placement </vt:lpstr>
      <vt:lpstr>Example: Placement </vt:lpstr>
      <vt:lpstr>Example: Placement </vt:lpstr>
      <vt:lpstr>Example: Placement </vt:lpstr>
      <vt:lpstr>Example: Placement </vt:lpstr>
      <vt:lpstr>Summary</vt:lpstr>
      <vt:lpstr>LAB #1: Lower Bound of Sum</vt:lpstr>
      <vt:lpstr>LAB #2: Iterative and Recursive GCD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496</cp:revision>
  <dcterms:created xsi:type="dcterms:W3CDTF">2020-01-09T06:22:26Z</dcterms:created>
  <dcterms:modified xsi:type="dcterms:W3CDTF">2021-10-21T17:25:45Z</dcterms:modified>
</cp:coreProperties>
</file>